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4" r:id="rId2"/>
    <p:sldId id="306" r:id="rId3"/>
    <p:sldId id="308" r:id="rId4"/>
    <p:sldId id="310" r:id="rId5"/>
    <p:sldId id="299" r:id="rId6"/>
    <p:sldId id="326" r:id="rId7"/>
    <p:sldId id="294" r:id="rId8"/>
    <p:sldId id="295" r:id="rId9"/>
    <p:sldId id="300" r:id="rId10"/>
    <p:sldId id="302" r:id="rId11"/>
    <p:sldId id="301" r:id="rId12"/>
    <p:sldId id="266" r:id="rId13"/>
    <p:sldId id="328" r:id="rId14"/>
    <p:sldId id="312" r:id="rId15"/>
    <p:sldId id="281" r:id="rId16"/>
    <p:sldId id="314" r:id="rId17"/>
    <p:sldId id="316" r:id="rId18"/>
    <p:sldId id="318" r:id="rId19"/>
    <p:sldId id="320" r:id="rId20"/>
    <p:sldId id="274" r:id="rId21"/>
    <p:sldId id="322" r:id="rId22"/>
    <p:sldId id="324" r:id="rId23"/>
    <p:sldId id="291"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28" autoAdjust="0"/>
    <p:restoredTop sz="93190" autoAdjust="0"/>
  </p:normalViewPr>
  <p:slideViewPr>
    <p:cSldViewPr>
      <p:cViewPr varScale="1">
        <p:scale>
          <a:sx n="68" d="100"/>
          <a:sy n="68" d="100"/>
        </p:scale>
        <p:origin x="-8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E5761-CB8A-4610-BAF3-8B8DF8BC5D02}" type="datetimeFigureOut">
              <a:rPr lang="en-US" smtClean="0"/>
              <a:pPr/>
              <a:t>9/22/2013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CE51B-D9F8-4753-B93B-A0270554EB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8CE51B-D9F8-4753-B93B-A0270554EB8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D64F66-60FC-4F2E-86E7-889926A2001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ame 6"/>
          <p:cNvSpPr/>
          <p:nvPr userDrawn="1"/>
        </p:nvSpPr>
        <p:spPr>
          <a:xfrm>
            <a:off x="0" y="0"/>
            <a:ext cx="9144000" cy="6858000"/>
          </a:xfrm>
          <a:prstGeom prst="frame">
            <a:avLst>
              <a:gd name="adj1" fmla="val 1608"/>
            </a:avLst>
          </a:prstGeom>
          <a:solidFill>
            <a:schemeClr val="accent4">
              <a:lumMod val="75000"/>
            </a:schemeClr>
          </a:solidFill>
          <a:ln w="38100">
            <a:solidFill>
              <a:srgbClr val="FF0000"/>
            </a:solidFill>
            <a:prstDash val="sysDash"/>
          </a:ln>
          <a:effectLst>
            <a:glow rad="1397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52400" y="152400"/>
            <a:ext cx="8839200" cy="6553200"/>
          </a:xfrm>
          <a:prstGeom prst="frame">
            <a:avLst>
              <a:gd name="adj1" fmla="val 1691"/>
            </a:avLst>
          </a:prstGeom>
          <a:blipFill>
            <a:blip r:embed="rId16"/>
            <a:stretch>
              <a:fillRect/>
            </a:stretch>
          </a:blip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userDrawn="1"/>
        </p:nvSpPr>
        <p:spPr>
          <a:xfrm>
            <a:off x="228600" y="228600"/>
            <a:ext cx="8610600" cy="6400800"/>
          </a:xfrm>
          <a:prstGeom prst="rect">
            <a:avLst/>
          </a:prstGeom>
          <a:gradFill flip="none" rotWithShape="1">
            <a:gsLst>
              <a:gs pos="65000">
                <a:schemeClr val="accent2">
                  <a:lumMod val="40000"/>
                  <a:lumOff val="60000"/>
                </a:schemeClr>
              </a:gs>
              <a:gs pos="46000">
                <a:schemeClr val="accent3">
                  <a:lumMod val="60000"/>
                  <a:lumOff val="40000"/>
                </a:schemeClr>
              </a:gs>
              <a:gs pos="30000">
                <a:schemeClr val="accent4">
                  <a:lumMod val="40000"/>
                  <a:lumOff val="60000"/>
                </a:schemeClr>
              </a:gs>
              <a:gs pos="0">
                <a:schemeClr val="accent6">
                  <a:lumMod val="60000"/>
                  <a:lumOff val="40000"/>
                </a:schemeClr>
              </a:gs>
              <a:gs pos="82000">
                <a:schemeClr val="accent3">
                  <a:lumMod val="60000"/>
                  <a:lumOff val="4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724400"/>
            <a:ext cx="7772400" cy="1470025"/>
          </a:xfrm>
        </p:spPr>
        <p:txBody>
          <a:bodyPr>
            <a:prstTxWarp prst="textStop">
              <a:avLst/>
            </a:prstTxWarp>
            <a:noAutofit/>
          </a:bodyPr>
          <a:lstStyle/>
          <a:p>
            <a:r>
              <a:rPr lang="bn-BD" sz="3200" b="1" dirty="0" smtClean="0">
                <a:ln w="38100">
                  <a:solidFill>
                    <a:schemeClr val="accent4">
                      <a:lumMod val="50000"/>
                    </a:schemeClr>
                  </a:solidFill>
                  <a:prstDash val="solid"/>
                  <a:miter lim="800000"/>
                </a:ln>
                <a:blipFill>
                  <a:blip r:embed="rId2"/>
                  <a:stretch>
                    <a:fillRect/>
                  </a:stretch>
                </a:blipFill>
                <a:effectLst>
                  <a:outerShdw blurRad="25500" dist="23000" dir="7020000" algn="tl">
                    <a:srgbClr val="000000">
                      <a:alpha val="50000"/>
                    </a:srgbClr>
                  </a:outerShdw>
                  <a:reflection blurRad="6350" stA="60000" endA="900" endPos="60000" dist="29997" dir="5400000" sy="-100000" algn="bl" rotWithShape="0"/>
                </a:effectLst>
              </a:rPr>
              <a:t>স্বাগতম </a:t>
            </a:r>
            <a:endParaRPr lang="en-US" sz="3200" b="1" dirty="0">
              <a:ln w="38100">
                <a:solidFill>
                  <a:schemeClr val="accent4">
                    <a:lumMod val="50000"/>
                  </a:schemeClr>
                </a:solidFill>
                <a:prstDash val="solid"/>
                <a:miter lim="800000"/>
              </a:ln>
              <a:blipFill>
                <a:blip r:embed="rId2"/>
                <a:stretch>
                  <a:fillRect/>
                </a:stretch>
              </a:blipFill>
              <a:effectLst>
                <a:outerShdw blurRad="25500" dist="23000" dir="7020000" algn="tl">
                  <a:srgbClr val="000000">
                    <a:alpha val="50000"/>
                  </a:srgbClr>
                </a:outerShdw>
                <a:reflection blurRad="6350" stA="60000" endA="900" endPos="60000" dist="29997" dir="5400000" sy="-100000" algn="bl" rotWithShape="0"/>
              </a:effectLst>
            </a:endParaRPr>
          </a:p>
        </p:txBody>
      </p:sp>
      <p:pic>
        <p:nvPicPr>
          <p:cNvPr id="4" name="Picture 3" descr="g40005.gif"/>
          <p:cNvPicPr>
            <a:picLocks noChangeAspect="1"/>
          </p:cNvPicPr>
          <p:nvPr/>
        </p:nvPicPr>
        <p:blipFill>
          <a:blip r:embed="rId3"/>
          <a:stretch>
            <a:fillRect/>
          </a:stretch>
        </p:blipFill>
        <p:spPr>
          <a:xfrm>
            <a:off x="2819400" y="1348346"/>
            <a:ext cx="3276600" cy="2943290"/>
          </a:xfrm>
          <a:prstGeom prst="rect">
            <a:avLst/>
          </a:prstGeom>
        </p:spPr>
      </p:pic>
      <p:sp>
        <p:nvSpPr>
          <p:cNvPr id="5" name="TextBox 4"/>
          <p:cNvSpPr txBox="1"/>
          <p:nvPr/>
        </p:nvSpPr>
        <p:spPr>
          <a:xfrm>
            <a:off x="1905000" y="4953000"/>
            <a:ext cx="685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ho.jpg"/>
          <p:cNvPicPr>
            <a:picLocks noChangeAspect="1"/>
          </p:cNvPicPr>
          <p:nvPr/>
        </p:nvPicPr>
        <p:blipFill>
          <a:blip r:embed="rId2"/>
          <a:stretch>
            <a:fillRect/>
          </a:stretch>
        </p:blipFill>
        <p:spPr>
          <a:xfrm>
            <a:off x="1697996" y="762000"/>
            <a:ext cx="5693404" cy="3957868"/>
          </a:xfrm>
          <a:prstGeom prst="rect">
            <a:avLst/>
          </a:prstGeom>
          <a:ln>
            <a:noFill/>
          </a:ln>
          <a:effectLst>
            <a:softEdge rad="112500"/>
          </a:effectLst>
        </p:spPr>
      </p:pic>
      <p:sp>
        <p:nvSpPr>
          <p:cNvPr id="3" name="TextBox 2"/>
          <p:cNvSpPr txBox="1"/>
          <p:nvPr/>
        </p:nvSpPr>
        <p:spPr>
          <a:xfrm>
            <a:off x="609600" y="5257800"/>
            <a:ext cx="8001000" cy="923330"/>
          </a:xfrm>
          <a:prstGeom prst="rect">
            <a:avLst/>
          </a:prstGeom>
          <a:noFill/>
        </p:spPr>
        <p:txBody>
          <a:bodyPr wrap="square" rtlCol="0">
            <a:spAutoFit/>
          </a:bodyPr>
          <a:lstStyle/>
          <a:p>
            <a:pPr algn="ctr"/>
            <a:r>
              <a:rPr lang="bn-BD" sz="5400"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 ঘুড়িরা পড়েছে হাতেতে কার, </a:t>
            </a:r>
            <a:endParaRPr lang="en-US" sz="54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20" presetClass="emph" presetSubtype="0" fill="hold" grpId="1" nodeType="afterEffect">
                                  <p:stCondLst>
                                    <p:cond delay="0"/>
                                  </p:stCondLst>
                                  <p:iterate type="lt">
                                    <p:tmPct val="10000"/>
                                  </p:iterate>
                                  <p:childTnLst>
                                    <p:set>
                                      <p:cBhvr override="childStyle">
                                        <p:cTn id="12" dur="500" autoRev="1" fill="hold"/>
                                        <p:tgtEl>
                                          <p:spTgt spid="3"/>
                                        </p:tgtEl>
                                        <p:attrNameLst>
                                          <p:attrName>style.color</p:attrName>
                                        </p:attrNameLst>
                                      </p:cBhvr>
                                      <p:to>
                                        <p:clrVal>
                                          <a:schemeClr val="accent2"/>
                                        </p:clrVal>
                                      </p:to>
                                    </p:set>
                                    <p:set>
                                      <p:cBhvr>
                                        <p:cTn id="13" dur="500" autoRev="1" fill="hold"/>
                                        <p:tgtEl>
                                          <p:spTgt spid="3"/>
                                        </p:tgtEl>
                                        <p:attrNameLst>
                                          <p:attrName>fillcolor</p:attrName>
                                        </p:attrNameLst>
                                      </p:cBhvr>
                                      <p:to>
                                        <p:clrVal>
                                          <a:schemeClr val="accent2"/>
                                        </p:clrVal>
                                      </p:to>
                                    </p:set>
                                    <p:set>
                                      <p:cBhvr>
                                        <p:cTn id="14"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5411_2.jpg"/>
          <p:cNvPicPr>
            <a:picLocks noChangeAspect="1"/>
          </p:cNvPicPr>
          <p:nvPr/>
        </p:nvPicPr>
        <p:blipFill>
          <a:blip r:embed="rId2"/>
          <a:stretch>
            <a:fillRect/>
          </a:stretch>
        </p:blipFill>
        <p:spPr>
          <a:xfrm>
            <a:off x="1600200" y="762000"/>
            <a:ext cx="5791200" cy="4343400"/>
          </a:xfrm>
          <a:prstGeom prst="rect">
            <a:avLst/>
          </a:prstGeom>
          <a:ln>
            <a:noFill/>
          </a:ln>
          <a:effectLst>
            <a:softEdge rad="112500"/>
          </a:effectLst>
        </p:spPr>
      </p:pic>
      <p:sp>
        <p:nvSpPr>
          <p:cNvPr id="4" name="TextBox 3"/>
          <p:cNvSpPr txBox="1"/>
          <p:nvPr/>
        </p:nvSpPr>
        <p:spPr>
          <a:xfrm>
            <a:off x="228600" y="5248870"/>
            <a:ext cx="8001000" cy="923330"/>
          </a:xfrm>
          <a:prstGeom prst="rect">
            <a:avLst/>
          </a:prstGeom>
          <a:noFill/>
        </p:spPr>
        <p:txBody>
          <a:bodyPr wrap="square" rtlCol="0">
            <a:spAutoFit/>
          </a:bodyPr>
          <a:lstStyle/>
          <a:p>
            <a:pPr algn="ctr"/>
            <a:r>
              <a:rPr lang="bn-BD" sz="5400"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খবর রেখেছে কেউ কি তার?</a:t>
            </a:r>
            <a:endParaRPr lang="en-US" sz="54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124200"/>
            <a:ext cx="5486400" cy="1938992"/>
          </a:xfrm>
          <a:prstGeom prst="rect">
            <a:avLst/>
          </a:prstGeom>
          <a:noFill/>
          <a:ln>
            <a:solidFill>
              <a:srgbClr val="C00000"/>
            </a:solidFill>
          </a:ln>
        </p:spPr>
        <p:txBody>
          <a:bodyPr wrap="square" rtlCol="0">
            <a:spAutoFit/>
          </a:bodyPr>
          <a:lstStyle/>
          <a:p>
            <a:pPr algn="ctr"/>
            <a:r>
              <a:rPr lang="bn-BD" sz="6000" b="1" dirty="0" smtClean="0">
                <a:ln>
                  <a:solidFill>
                    <a:srgbClr val="FFFF00"/>
                  </a:solidFill>
                </a:ln>
                <a:solidFill>
                  <a:srgbClr val="00B050"/>
                </a:solidFill>
                <a:effectLst>
                  <a:outerShdw blurRad="50800" dist="38100" dir="2700000" algn="tl" rotWithShape="0">
                    <a:prstClr val="black">
                      <a:alpha val="40000"/>
                    </a:prstClr>
                  </a:outerShdw>
                </a:effectLst>
                <a:latin typeface="NikoshBAN" pitchFamily="2" charset="0"/>
                <a:cs typeface="NikoshBAN" pitchFamily="2" charset="0"/>
              </a:rPr>
              <a:t>এসো কবিতাংশটি</a:t>
            </a:r>
          </a:p>
          <a:p>
            <a:pPr algn="ctr"/>
            <a:r>
              <a:rPr lang="bn-BD" sz="6000" b="1" dirty="0" smtClean="0">
                <a:ln>
                  <a:solidFill>
                    <a:srgbClr val="FFFF00"/>
                  </a:solidFill>
                </a:ln>
                <a:solidFill>
                  <a:srgbClr val="00B050"/>
                </a:solidFill>
                <a:effectLst>
                  <a:outerShdw blurRad="50800" dist="38100" dir="2700000" algn="tl" rotWithShape="0">
                    <a:prstClr val="black">
                      <a:alpha val="40000"/>
                    </a:prstClr>
                  </a:outerShdw>
                </a:effectLst>
                <a:latin typeface="NikoshBAN" pitchFamily="2" charset="0"/>
                <a:cs typeface="NikoshBAN" pitchFamily="2" charset="0"/>
              </a:rPr>
              <a:t>আবৃত্তি করে প</a:t>
            </a:r>
            <a:r>
              <a:rPr lang="bn-BD" sz="6000" b="1" dirty="0" smtClean="0">
                <a:ln>
                  <a:solidFill>
                    <a:srgbClr val="FFFF00"/>
                  </a:solidFill>
                </a:ln>
                <a:solidFill>
                  <a:srgbClr val="00B050"/>
                </a:solidFill>
                <a:latin typeface="NikoshBAN" pitchFamily="2" charset="0"/>
                <a:cs typeface="NikoshBAN" pitchFamily="2" charset="0"/>
              </a:rPr>
              <a:t>ড়ি।</a:t>
            </a:r>
            <a:endParaRPr lang="en-US" sz="6000" b="1" dirty="0">
              <a:ln>
                <a:solidFill>
                  <a:srgbClr val="FFFF00"/>
                </a:solidFill>
              </a:ln>
              <a:solidFill>
                <a:srgbClr val="00B050"/>
              </a:solidFill>
              <a:latin typeface="NikoshBAN" pitchFamily="2" charset="0"/>
              <a:cs typeface="NikoshBAN" pitchFamily="2" charset="0"/>
            </a:endParaRPr>
          </a:p>
        </p:txBody>
      </p:sp>
      <p:sp>
        <p:nvSpPr>
          <p:cNvPr id="7" name="TextBox 6"/>
          <p:cNvSpPr txBox="1"/>
          <p:nvPr/>
        </p:nvSpPr>
        <p:spPr>
          <a:xfrm>
            <a:off x="2209800" y="228600"/>
            <a:ext cx="4267200" cy="2492990"/>
          </a:xfrm>
          <a:prstGeom prst="rect">
            <a:avLst/>
          </a:prstGeom>
          <a:noFill/>
        </p:spPr>
        <p:txBody>
          <a:bodyPr wrap="square" rtlCol="0">
            <a:spAutoFit/>
          </a:bodyPr>
          <a:lstStyle/>
          <a:p>
            <a:pPr algn="ctr"/>
            <a:r>
              <a:rPr lang="bn-BD" sz="9600" b="1" dirty="0" smtClean="0">
                <a:solidFill>
                  <a:srgbClr val="C00000"/>
                </a:solidFill>
                <a:effectLst>
                  <a:outerShdw blurRad="50800" dist="38100" dir="2700000" algn="tl" rotWithShape="0">
                    <a:prstClr val="black">
                      <a:alpha val="40000"/>
                    </a:prstClr>
                  </a:outerShdw>
                </a:effectLst>
                <a:latin typeface="NikoshBAN" pitchFamily="2" charset="0"/>
                <a:cs typeface="NikoshBAN" pitchFamily="2" charset="0"/>
              </a:rPr>
              <a:t>ঘুড়ি </a:t>
            </a:r>
          </a:p>
          <a:p>
            <a:pPr algn="ctr"/>
            <a:r>
              <a:rPr lang="bn-BD" sz="5400" b="1" dirty="0" smtClean="0">
                <a:solidFill>
                  <a:srgbClr val="00B050"/>
                </a:solidFill>
                <a:effectLst>
                  <a:outerShdw blurRad="50800" dist="38100" dir="2700000" algn="tl" rotWithShape="0">
                    <a:prstClr val="black">
                      <a:alpha val="40000"/>
                    </a:prstClr>
                  </a:outerShdw>
                </a:effectLst>
                <a:latin typeface="NikoshBAN" pitchFamily="2" charset="0"/>
                <a:cs typeface="NikoshBAN" pitchFamily="2" charset="0"/>
              </a:rPr>
              <a:t>আবুল হোসেন</a:t>
            </a:r>
          </a:p>
        </p:txBody>
      </p:sp>
      <p:sp>
        <p:nvSpPr>
          <p:cNvPr id="8" name="TextBox 7"/>
          <p:cNvSpPr txBox="1"/>
          <p:nvPr/>
        </p:nvSpPr>
        <p:spPr>
          <a:xfrm>
            <a:off x="1981200" y="2474416"/>
            <a:ext cx="5562600" cy="4154984"/>
          </a:xfrm>
          <a:prstGeom prst="rect">
            <a:avLst/>
          </a:prstGeom>
          <a:noFill/>
        </p:spPr>
        <p:txBody>
          <a:bodyPr wrap="square" rtlCol="0">
            <a:spAutoFit/>
          </a:bodyPr>
          <a:lstStyle/>
          <a:p>
            <a:pPr algn="ctr"/>
            <a:r>
              <a:rPr lang="bn-BD" sz="4400" b="1" dirty="0" smtClean="0">
                <a:effectLst>
                  <a:outerShdw blurRad="50800" dist="38100" dir="2700000" algn="tl" rotWithShape="0">
                    <a:prstClr val="black">
                      <a:alpha val="40000"/>
                    </a:prstClr>
                  </a:outerShdw>
                </a:effectLst>
                <a:latin typeface="NikoshBAN" pitchFamily="2" charset="0"/>
                <a:cs typeface="NikoshBAN" pitchFamily="2" charset="0"/>
              </a:rPr>
              <a:t>ভারি যে কঠিন ঘুড়ির চাল,</a:t>
            </a:r>
          </a:p>
          <a:p>
            <a:pPr algn="ctr"/>
            <a:r>
              <a:rPr lang="bn-BD" sz="4400" b="1" dirty="0" smtClean="0">
                <a:effectLst>
                  <a:outerShdw blurRad="50800" dist="38100" dir="2700000" algn="tl" rotWithShape="0">
                    <a:prstClr val="black">
                      <a:alpha val="40000"/>
                    </a:prstClr>
                  </a:outerShdw>
                </a:effectLst>
                <a:latin typeface="NikoshBAN" pitchFamily="2" charset="0"/>
                <a:cs typeface="NikoshBAN" pitchFamily="2" charset="0"/>
              </a:rPr>
              <a:t>সাধ্যি কি চিল পায় নাগাল।</a:t>
            </a:r>
          </a:p>
          <a:p>
            <a:pPr algn="ctr"/>
            <a:r>
              <a:rPr lang="bn-BD" sz="4400" b="1" dirty="0" smtClean="0">
                <a:effectLst>
                  <a:outerShdw blurRad="50800" dist="38100" dir="2700000" algn="tl" rotWithShape="0">
                    <a:prstClr val="black">
                      <a:alpha val="40000"/>
                    </a:prstClr>
                  </a:outerShdw>
                </a:effectLst>
                <a:latin typeface="NikoshBAN" pitchFamily="2" charset="0"/>
                <a:cs typeface="NikoshBAN" pitchFamily="2" charset="0"/>
              </a:rPr>
              <a:t>প্যাঁচ লেগে ঘুড়ি কেটে পালায়</a:t>
            </a:r>
          </a:p>
          <a:p>
            <a:pPr algn="ctr"/>
            <a:r>
              <a:rPr lang="bn-BD" sz="4400" b="1" dirty="0" smtClean="0">
                <a:effectLst>
                  <a:outerShdw blurRad="50800" dist="38100" dir="2700000" algn="tl" rotWithShape="0">
                    <a:prstClr val="black">
                      <a:alpha val="40000"/>
                    </a:prstClr>
                  </a:outerShdw>
                </a:effectLst>
                <a:latin typeface="NikoshBAN" pitchFamily="2" charset="0"/>
                <a:cs typeface="NikoshBAN" pitchFamily="2" charset="0"/>
              </a:rPr>
              <a:t>আকাশের কোথা কোন কোনায়</a:t>
            </a:r>
          </a:p>
          <a:p>
            <a:pPr algn="ctr"/>
            <a:r>
              <a:rPr lang="bn-BD" sz="4400" b="1" dirty="0" smtClean="0">
                <a:effectLst>
                  <a:outerShdw blurRad="50800" dist="38100" dir="2700000" algn="tl" rotWithShape="0">
                    <a:prstClr val="black">
                      <a:alpha val="40000"/>
                    </a:prstClr>
                  </a:outerShdw>
                </a:effectLst>
                <a:latin typeface="NikoshBAN" pitchFamily="2" charset="0"/>
                <a:cs typeface="NikoshBAN" pitchFamily="2" charset="0"/>
              </a:rPr>
              <a:t>ঘুড়িরা পড়েছে হাতেতে কার, </a:t>
            </a:r>
          </a:p>
          <a:p>
            <a:pPr algn="ctr"/>
            <a:r>
              <a:rPr lang="bn-BD" sz="4400" b="1" dirty="0" smtClean="0">
                <a:effectLst>
                  <a:outerShdw blurRad="50800" dist="38100" dir="2700000" algn="tl" rotWithShape="0">
                    <a:prstClr val="black">
                      <a:alpha val="40000"/>
                    </a:prstClr>
                  </a:outerShdw>
                </a:effectLst>
                <a:latin typeface="NikoshBAN" pitchFamily="2" charset="0"/>
                <a:cs typeface="NikoshBAN" pitchFamily="2" charset="0"/>
              </a:rPr>
              <a:t>খবর রেখেছে কেউ কি তার?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1" nodeType="clickEffect">
                                  <p:stCondLst>
                                    <p:cond delay="0"/>
                                  </p:stCondLst>
                                  <p:childTnLst>
                                    <p:animEffect transition="out" filter="slide(fromBottom)">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70" decel="100000"/>
                                        <p:tgtEl>
                                          <p:spTgt spid="7"/>
                                        </p:tgtEl>
                                      </p:cBhvr>
                                    </p:animEffect>
                                    <p:animScale>
                                      <p:cBhvr>
                                        <p:cTn id="18" dur="770" decel="100000"/>
                                        <p:tgtEl>
                                          <p:spTgt spid="7"/>
                                        </p:tgtEl>
                                      </p:cBhvr>
                                      <p:from x="10000" y="10000"/>
                                      <p:to x="200000" y="450000"/>
                                    </p:animScale>
                                    <p:animScale>
                                      <p:cBhvr>
                                        <p:cTn id="19" dur="1230" accel="100000" fill="hold">
                                          <p:stCondLst>
                                            <p:cond delay="770"/>
                                          </p:stCondLst>
                                        </p:cTn>
                                        <p:tgtEl>
                                          <p:spTgt spid="7"/>
                                        </p:tgtEl>
                                      </p:cBhvr>
                                      <p:from x="200000" y="450000"/>
                                      <p:to x="100000" y="100000"/>
                                    </p:animScale>
                                    <p:set>
                                      <p:cBhvr>
                                        <p:cTn id="20" dur="770" fill="hold"/>
                                        <p:tgtEl>
                                          <p:spTgt spid="7"/>
                                        </p:tgtEl>
                                        <p:attrNameLst>
                                          <p:attrName>ppt_x</p:attrName>
                                        </p:attrNameLst>
                                      </p:cBhvr>
                                      <p:to>
                                        <p:strVal val="(0.5)"/>
                                      </p:to>
                                    </p:set>
                                    <p:anim from="(0.5)" to="(#ppt_x)" calcmode="lin" valueType="num">
                                      <p:cBhvr>
                                        <p:cTn id="21" dur="1230" accel="100000" fill="hold">
                                          <p:stCondLst>
                                            <p:cond delay="770"/>
                                          </p:stCondLst>
                                        </p:cTn>
                                        <p:tgtEl>
                                          <p:spTgt spid="7"/>
                                        </p:tgtEl>
                                        <p:attrNameLst>
                                          <p:attrName>ppt_x</p:attrName>
                                        </p:attrNameLst>
                                      </p:cBhvr>
                                    </p:anim>
                                    <p:set>
                                      <p:cBhvr>
                                        <p:cTn id="22" dur="770" fill="hold"/>
                                        <p:tgtEl>
                                          <p:spTgt spid="7"/>
                                        </p:tgtEl>
                                        <p:attrNameLst>
                                          <p:attrName>ppt_y</p:attrName>
                                        </p:attrNameLst>
                                      </p:cBhvr>
                                      <p:to>
                                        <p:strVal val="(#ppt_y+0.4)"/>
                                      </p:to>
                                    </p:set>
                                    <p:anim from="(#ppt_y+0.4)" to="(#ppt_y)" calcmode="lin" valueType="num">
                                      <p:cBhvr>
                                        <p:cTn id="23" dur="1230" accel="100000" fill="hold">
                                          <p:stCondLst>
                                            <p:cond delay="770"/>
                                          </p:stCondLst>
                                        </p:cTn>
                                        <p:tgtEl>
                                          <p:spTgt spid="7"/>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iterate type="lt">
                                    <p:tmPct val="0"/>
                                  </p:iterate>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mph" presetSubtype="0" fill="hold" grpId="1" nodeType="clickEffect">
                                  <p:stCondLst>
                                    <p:cond delay="0"/>
                                  </p:stCondLst>
                                  <p:iterate type="lt">
                                    <p:tmPct val="10000"/>
                                  </p:iterate>
                                  <p:childTnLst>
                                    <p:set>
                                      <p:cBhvr override="childStyle">
                                        <p:cTn id="32" dur="500" autoRev="1" fill="hold"/>
                                        <p:tgtEl>
                                          <p:spTgt spid="8"/>
                                        </p:tgtEl>
                                        <p:attrNameLst>
                                          <p:attrName>style.color</p:attrName>
                                        </p:attrNameLst>
                                      </p:cBhvr>
                                      <p:to>
                                        <p:clrVal>
                                          <a:schemeClr val="accent2"/>
                                        </p:clrVal>
                                      </p:to>
                                    </p:set>
                                    <p:set>
                                      <p:cBhvr>
                                        <p:cTn id="33" dur="500" autoRev="1" fill="hold"/>
                                        <p:tgtEl>
                                          <p:spTgt spid="8"/>
                                        </p:tgtEl>
                                        <p:attrNameLst>
                                          <p:attrName>fillcolor</p:attrName>
                                        </p:attrNameLst>
                                      </p:cBhvr>
                                      <p:to>
                                        <p:clrVal>
                                          <a:schemeClr val="accent2"/>
                                        </p:clrVal>
                                      </p:to>
                                    </p:set>
                                    <p:set>
                                      <p:cBhvr>
                                        <p:cTn id="34" dur="500" autoRev="1"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819400" cy="830997"/>
          </a:xfrm>
          <a:prstGeom prst="rect">
            <a:avLst/>
          </a:prstGeom>
          <a:noFill/>
          <a:ln>
            <a:noFill/>
          </a:ln>
        </p:spPr>
        <p:txBody>
          <a:bodyPr wrap="square" rtlCol="0">
            <a:spAutoFit/>
          </a:bodyPr>
          <a:lstStyle/>
          <a:p>
            <a:r>
              <a:rPr lang="bn-BD" sz="48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কবি পরিচিতি</a:t>
            </a:r>
            <a:endParaRPr lang="en-US" sz="48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5" name="Rectangle 4"/>
          <p:cNvSpPr/>
          <p:nvPr/>
        </p:nvSpPr>
        <p:spPr>
          <a:xfrm>
            <a:off x="228600" y="1143000"/>
            <a:ext cx="2819400" cy="152400"/>
          </a:xfrm>
          <a:prstGeom prst="rect">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4953000"/>
            <a:ext cx="2286000" cy="646331"/>
          </a:xfrm>
          <a:prstGeom prst="rect">
            <a:avLst/>
          </a:prstGeom>
          <a:noFill/>
          <a:ln>
            <a:solidFill>
              <a:srgbClr val="C00000"/>
            </a:solidFill>
          </a:ln>
        </p:spPr>
        <p:txBody>
          <a:bodyPr wrap="square" rtlCol="0">
            <a:spAutoFit/>
          </a:bodyPr>
          <a:lstStyle/>
          <a:p>
            <a:r>
              <a:rPr lang="bn-BD" sz="36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আবুল হোসেন</a:t>
            </a:r>
            <a:endParaRPr lang="en-US" sz="36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7" name="Folded Corner 6"/>
          <p:cNvSpPr/>
          <p:nvPr/>
        </p:nvSpPr>
        <p:spPr>
          <a:xfrm>
            <a:off x="3505200" y="1295400"/>
            <a:ext cx="5410200" cy="5334000"/>
          </a:xfrm>
          <a:prstGeom prst="foldedCorner">
            <a:avLst/>
          </a:prstGeom>
          <a:solidFill>
            <a:schemeClr val="bg1"/>
          </a:solidFill>
          <a:ln w="76200">
            <a:solidFill>
              <a:srgbClr val="00B0F0"/>
            </a:solidFill>
            <a:prstDash val="sysDot"/>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000" dirty="0" smtClean="0">
              <a:solidFill>
                <a:schemeClr val="tx1"/>
              </a:solidFill>
            </a:endParaRPr>
          </a:p>
          <a:p>
            <a:pPr algn="ctr"/>
            <a:endParaRPr lang="bn-BD" sz="2000" dirty="0" smtClean="0">
              <a:solidFill>
                <a:schemeClr val="tx1"/>
              </a:solidFill>
            </a:endParaRPr>
          </a:p>
          <a:p>
            <a:pPr algn="ctr"/>
            <a:endParaRPr lang="bn-BD" sz="2000" dirty="0" smtClean="0">
              <a:solidFill>
                <a:schemeClr val="tx1"/>
              </a:solidFill>
            </a:endParaRPr>
          </a:p>
          <a:p>
            <a:pPr algn="ctr"/>
            <a:endParaRPr lang="bn-BD" sz="2000" dirty="0" smtClean="0">
              <a:solidFill>
                <a:schemeClr val="tx1"/>
              </a:solidFill>
            </a:endParaRPr>
          </a:p>
          <a:p>
            <a:pPr algn="ctr"/>
            <a:r>
              <a:rPr lang="bn-IN" sz="2000" dirty="0" smtClean="0">
                <a:solidFill>
                  <a:schemeClr val="tx1"/>
                </a:solidFill>
              </a:rPr>
              <a:t>আবুল হোসেন আমাদের জ্যেষ্ঠতম কবি ও লেখক। </a:t>
            </a:r>
            <a:r>
              <a:rPr lang="bn-IN" sz="2000" dirty="0" smtClean="0">
                <a:solidFill>
                  <a:srgbClr val="FF0000"/>
                </a:solidFill>
              </a:rPr>
              <a:t>জন্ম ১৫ আগস্ট ১৯২২ সালে খুলনা </a:t>
            </a:r>
            <a:r>
              <a:rPr lang="bn-IN" sz="2000" dirty="0" smtClean="0">
                <a:solidFill>
                  <a:schemeClr val="tx1"/>
                </a:solidFill>
              </a:rPr>
              <a:t>জেলায়। স্কুলের লেখাপড়া কৃষ্ণনগর ও কুষ্টিয়ায়</a:t>
            </a:r>
            <a:r>
              <a:rPr lang="en-US" sz="2000" dirty="0" smtClean="0">
                <a:solidFill>
                  <a:schemeClr val="tx1"/>
                </a:solidFill>
              </a:rPr>
              <a:t>, </a:t>
            </a:r>
            <a:r>
              <a:rPr lang="bn-IN" sz="2000" dirty="0" smtClean="0">
                <a:solidFill>
                  <a:schemeClr val="tx1"/>
                </a:solidFill>
              </a:rPr>
              <a:t>এরপর প্রেসিডেন্সি কলেজ ও কলকাতা বিশ্ববিদ্যালয়ে।</a:t>
            </a:r>
            <a:r>
              <a:rPr lang="en-US" sz="2000" dirty="0" smtClean="0">
                <a:solidFill>
                  <a:schemeClr val="tx1"/>
                </a:solidFill>
              </a:rPr>
              <a:t>  </a:t>
            </a:r>
            <a:r>
              <a:rPr lang="bn-IN" sz="2000" dirty="0" smtClean="0">
                <a:solidFill>
                  <a:srgbClr val="FF0000"/>
                </a:solidFill>
              </a:rPr>
              <a:t>১৯৪০ সালে</a:t>
            </a:r>
            <a:r>
              <a:rPr lang="bn-IN" sz="2000" dirty="0" smtClean="0">
                <a:solidFill>
                  <a:schemeClr val="tx1"/>
                </a:solidFill>
              </a:rPr>
              <a:t> </a:t>
            </a:r>
            <a:r>
              <a:rPr lang="bn-IN" sz="2000" dirty="0" smtClean="0">
                <a:solidFill>
                  <a:srgbClr val="FF0000"/>
                </a:solidFill>
              </a:rPr>
              <a:t>প্রথম বই </a:t>
            </a:r>
            <a:r>
              <a:rPr lang="bn-IN" sz="2000" dirty="0" smtClean="0">
                <a:solidFill>
                  <a:schemeClr val="tx1"/>
                </a:solidFill>
              </a:rPr>
              <a:t>নববসন্ত বের হয়। প্রথম জীবনে রচিত </a:t>
            </a:r>
            <a:r>
              <a:rPr lang="en-US" sz="2000" dirty="0" smtClean="0">
                <a:solidFill>
                  <a:srgbClr val="7030A0"/>
                </a:solidFill>
              </a:rPr>
              <a:t>‘</a:t>
            </a:r>
            <a:r>
              <a:rPr lang="bn-IN" sz="2000" dirty="0" smtClean="0">
                <a:solidFill>
                  <a:srgbClr val="7030A0"/>
                </a:solidFill>
              </a:rPr>
              <a:t>ঘোড়সওয়ার</a:t>
            </a:r>
            <a:r>
              <a:rPr lang="en-US" sz="2000" dirty="0" smtClean="0">
                <a:solidFill>
                  <a:schemeClr val="tx1"/>
                </a:solidFill>
              </a:rPr>
              <a:t>’, </a:t>
            </a:r>
            <a:r>
              <a:rPr lang="en-US" sz="2000" dirty="0" smtClean="0">
                <a:solidFill>
                  <a:srgbClr val="7030A0"/>
                </a:solidFill>
              </a:rPr>
              <a:t>‘</a:t>
            </a:r>
            <a:r>
              <a:rPr lang="bn-IN" sz="2000" dirty="0" smtClean="0">
                <a:solidFill>
                  <a:srgbClr val="7030A0"/>
                </a:solidFill>
              </a:rPr>
              <a:t>বাংলার মেয়ে</a:t>
            </a:r>
            <a:r>
              <a:rPr lang="en-US" sz="2000" dirty="0" smtClean="0">
                <a:solidFill>
                  <a:srgbClr val="7030A0"/>
                </a:solidFill>
              </a:rPr>
              <a:t>’ </a:t>
            </a:r>
            <a:r>
              <a:rPr lang="bn-IN" sz="2000" dirty="0" smtClean="0">
                <a:solidFill>
                  <a:schemeClr val="tx1"/>
                </a:solidFill>
              </a:rPr>
              <a:t>প্রভৃতি কবিতা তাঁকে বিখ্যাত করে তোলে। প্রায় ৩০টির মতো গ্রন্থ লিখেছেন</a:t>
            </a:r>
            <a:r>
              <a:rPr lang="hi-IN" sz="2000" dirty="0" smtClean="0">
                <a:solidFill>
                  <a:schemeClr val="tx1"/>
                </a:solidFill>
              </a:rPr>
              <a:t>। </a:t>
            </a:r>
            <a:r>
              <a:rPr lang="bn-IN" sz="2000" dirty="0" smtClean="0">
                <a:solidFill>
                  <a:schemeClr val="tx1"/>
                </a:solidFill>
              </a:rPr>
              <a:t>এই ভূখণ্ডের মানুষকে কবিতার সঙ্গে যুক্ত করার ঐতিহাসিক দ্বায়িত্ব পালনে তিনি এক কবি পথিকৃৎ</a:t>
            </a:r>
            <a:r>
              <a:rPr lang="hi-IN" sz="2000" dirty="0" smtClean="0">
                <a:solidFill>
                  <a:schemeClr val="tx1"/>
                </a:solidFill>
              </a:rPr>
              <a:t>। </a:t>
            </a:r>
            <a:r>
              <a:rPr lang="bn-IN" sz="2000" dirty="0" smtClean="0">
                <a:solidFill>
                  <a:schemeClr val="tx1"/>
                </a:solidFill>
              </a:rPr>
              <a:t>তিনি বহু সংবর্ধনা ও পুরস্কার পেয়েছেন। এর মধ্যে আছে </a:t>
            </a:r>
            <a:r>
              <a:rPr lang="bn-IN" sz="2000" dirty="0" smtClean="0">
                <a:solidFill>
                  <a:srgbClr val="C00000"/>
                </a:solidFill>
              </a:rPr>
              <a:t>বাংলা একাডেমী পুরস্কার </a:t>
            </a:r>
            <a:r>
              <a:rPr lang="ar-SA" sz="2000" dirty="0" smtClean="0">
                <a:solidFill>
                  <a:srgbClr val="C00000"/>
                </a:solidFill>
              </a:rPr>
              <a:t>(</a:t>
            </a:r>
            <a:r>
              <a:rPr lang="bn-IN" sz="2000" dirty="0" smtClean="0">
                <a:solidFill>
                  <a:srgbClr val="C00000"/>
                </a:solidFill>
              </a:rPr>
              <a:t>১৯৬৩</a:t>
            </a:r>
            <a:r>
              <a:rPr lang="ar-SA" sz="2000" dirty="0" smtClean="0">
                <a:solidFill>
                  <a:srgbClr val="C00000"/>
                </a:solidFill>
              </a:rPr>
              <a:t>) </a:t>
            </a:r>
            <a:r>
              <a:rPr lang="bn-IN" sz="2000" dirty="0" smtClean="0">
                <a:solidFill>
                  <a:srgbClr val="C00000"/>
                </a:solidFill>
              </a:rPr>
              <a:t>ও একুশে পদক </a:t>
            </a:r>
            <a:r>
              <a:rPr lang="ar-SA" sz="2000" dirty="0" smtClean="0">
                <a:solidFill>
                  <a:srgbClr val="C00000"/>
                </a:solidFill>
              </a:rPr>
              <a:t>(</a:t>
            </a:r>
            <a:r>
              <a:rPr lang="bn-IN" sz="2000" dirty="0" smtClean="0">
                <a:solidFill>
                  <a:srgbClr val="C00000"/>
                </a:solidFill>
              </a:rPr>
              <a:t>১৯৮০</a:t>
            </a:r>
            <a:r>
              <a:rPr lang="ar-SA" sz="2000" dirty="0" smtClean="0">
                <a:solidFill>
                  <a:srgbClr val="C00000"/>
                </a:solidFill>
              </a:rPr>
              <a:t>)</a:t>
            </a:r>
            <a:r>
              <a:rPr lang="hi-IN" sz="2000" dirty="0" smtClean="0">
                <a:solidFill>
                  <a:schemeClr val="tx1"/>
                </a:solidFill>
              </a:rPr>
              <a:t>।</a:t>
            </a:r>
            <a:r>
              <a:rPr lang="bn-IN" sz="2000" dirty="0" smtClean="0">
                <a:solidFill>
                  <a:schemeClr val="tx1"/>
                </a:solidFill>
              </a:rPr>
              <a:t>আবুল হোসেন শুধু বাংলাদেশের কবিদের মধ্যে নন</a:t>
            </a:r>
            <a:r>
              <a:rPr lang="en-US" sz="2000" dirty="0" smtClean="0">
                <a:solidFill>
                  <a:schemeClr val="tx1"/>
                </a:solidFill>
              </a:rPr>
              <a:t>, </a:t>
            </a:r>
            <a:r>
              <a:rPr lang="bn-IN" sz="2000" dirty="0" smtClean="0">
                <a:solidFill>
                  <a:schemeClr val="tx1"/>
                </a:solidFill>
              </a:rPr>
              <a:t>দু</a:t>
            </a:r>
            <a:r>
              <a:rPr lang="ar-SA" sz="2000" dirty="0" smtClean="0">
                <a:solidFill>
                  <a:schemeClr val="tx1"/>
                </a:solidFill>
              </a:rPr>
              <a:t>-</a:t>
            </a:r>
            <a:r>
              <a:rPr lang="bn-IN" sz="2000" dirty="0" smtClean="0">
                <a:solidFill>
                  <a:schemeClr val="tx1"/>
                </a:solidFill>
              </a:rPr>
              <a:t>বাংলার কবিদের মধ্যে বায়োজ্যেষ্ঠ। আবুল হোসেন চল্লিশের দশকের অন্যতম কবি। তিনিই প্রথম আধুনিক কবিতা লেখেন ওই সময়ে। প্রায় ৯০ বছর সময় অতিক্রান্ত করে দিলেন। বাংলা কবিতাকে নিয়ে এসেছেন এক বিশেষ আধুনিকতায়। </a:t>
            </a:r>
            <a:r>
              <a:rPr lang="bn-IN" sz="2000" dirty="0" smtClean="0">
                <a:solidFill>
                  <a:srgbClr val="7030A0"/>
                </a:solidFill>
              </a:rPr>
              <a:t>নববসন্তের</a:t>
            </a:r>
            <a:r>
              <a:rPr lang="en-US" sz="2000" dirty="0" smtClean="0">
                <a:solidFill>
                  <a:schemeClr val="tx1"/>
                </a:solidFill>
              </a:rPr>
              <a:t>  </a:t>
            </a:r>
            <a:r>
              <a:rPr lang="bn-IN" sz="2000" dirty="0" smtClean="0">
                <a:solidFill>
                  <a:schemeClr val="tx1"/>
                </a:solidFill>
              </a:rPr>
              <a:t>মধ্যে দিয়ে এই যাত্রা শুরু।</a:t>
            </a:r>
            <a:r>
              <a:rPr lang="en-US" sz="2000" dirty="0" smtClean="0">
                <a:solidFill>
                  <a:srgbClr val="FF0000"/>
                </a:solidFill>
              </a:rPr>
              <a:t/>
            </a:r>
            <a:br>
              <a:rPr lang="en-US" sz="2000" dirty="0" smtClean="0">
                <a:solidFill>
                  <a:srgbClr val="FF0000"/>
                </a:solidFill>
              </a:rPr>
            </a:br>
            <a:endParaRPr lang="en-US" sz="2000" dirty="0">
              <a:solidFill>
                <a:srgbClr val="FF0000"/>
              </a:solidFill>
            </a:endParaRPr>
          </a:p>
        </p:txBody>
      </p:sp>
      <p:sp>
        <p:nvSpPr>
          <p:cNvPr id="8" name="Folded Corner 7"/>
          <p:cNvSpPr/>
          <p:nvPr/>
        </p:nvSpPr>
        <p:spPr>
          <a:xfrm>
            <a:off x="3429000" y="1295400"/>
            <a:ext cx="5410200" cy="5334000"/>
          </a:xfrm>
          <a:prstGeom prst="foldedCorner">
            <a:avLst/>
          </a:prstGeom>
          <a:solidFill>
            <a:schemeClr val="bg1"/>
          </a:solidFill>
          <a:ln w="76200">
            <a:solidFill>
              <a:srgbClr val="00B0F0"/>
            </a:solidFill>
            <a:prstDash val="sysDot"/>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rPr>
              <a:t>আবুল হোসেন প্রথম খ্যাতি অর্জন করেন ১৯৩৯ সালে শারদীয় আনন্দবাজার পত্রিকায় </a:t>
            </a:r>
            <a:r>
              <a:rPr lang="en-US" sz="2000" dirty="0" smtClean="0">
                <a:solidFill>
                  <a:srgbClr val="FF0000"/>
                </a:solidFill>
              </a:rPr>
              <a:t>‘</a:t>
            </a:r>
            <a:r>
              <a:rPr lang="bn-IN" sz="2000" dirty="0" smtClean="0">
                <a:solidFill>
                  <a:srgbClr val="FF0000"/>
                </a:solidFill>
              </a:rPr>
              <a:t>সৈনিক</a:t>
            </a:r>
            <a:r>
              <a:rPr lang="en-US" sz="2000" dirty="0" smtClean="0">
                <a:solidFill>
                  <a:schemeClr val="tx1"/>
                </a:solidFill>
              </a:rPr>
              <a:t>’ </a:t>
            </a:r>
            <a:r>
              <a:rPr lang="bn-IN" sz="2000" dirty="0" smtClean="0">
                <a:solidFill>
                  <a:schemeClr val="tx1"/>
                </a:solidFill>
              </a:rPr>
              <a:t>নামে কবিতার মধ্যে দিয়ে। পরে ওই কবিতাটির নামও বদলে দেন কবি। ওই কবিতার নাম দেন </a:t>
            </a:r>
            <a:r>
              <a:rPr lang="en-US" sz="2000" dirty="0" smtClean="0">
                <a:solidFill>
                  <a:schemeClr val="tx1"/>
                </a:solidFill>
              </a:rPr>
              <a:t>‘</a:t>
            </a:r>
            <a:r>
              <a:rPr lang="bn-IN" sz="2000" dirty="0" smtClean="0">
                <a:solidFill>
                  <a:srgbClr val="7030A0"/>
                </a:solidFill>
              </a:rPr>
              <a:t>ঘোড়সওয়ার</a:t>
            </a:r>
            <a:r>
              <a:rPr lang="en-US" sz="2000" dirty="0" smtClean="0">
                <a:solidFill>
                  <a:schemeClr val="tx1"/>
                </a:solidFill>
              </a:rPr>
              <a:t>’; </a:t>
            </a:r>
            <a:r>
              <a:rPr lang="bn-IN" sz="2000" dirty="0" smtClean="0">
                <a:solidFill>
                  <a:schemeClr val="tx1"/>
                </a:solidFill>
              </a:rPr>
              <a:t>কবিতাটি একাধিকবার পুনর্মুদ্রিত হয় তখন। এটি ছিল দ্বিতীয় বিশ্বযুদ্ধের পটভূমিতে লেখা। যদিও তাঁর প্রথম কবিতা প্রকাশিত হয় </a:t>
            </a:r>
            <a:r>
              <a:rPr lang="bn-IN" sz="2000" dirty="0" smtClean="0">
                <a:solidFill>
                  <a:srgbClr val="FF0000"/>
                </a:solidFill>
              </a:rPr>
              <a:t>ক্লাস এইটে</a:t>
            </a:r>
            <a:r>
              <a:rPr lang="bn-IN" sz="2000" dirty="0" smtClean="0">
                <a:solidFill>
                  <a:schemeClr val="tx1"/>
                </a:solidFill>
              </a:rPr>
              <a:t>। কৃষ্ণনগর কলেজিয়েটে পড়ার সময়। আর </a:t>
            </a:r>
            <a:r>
              <a:rPr lang="bn-IN" sz="2000" dirty="0" smtClean="0">
                <a:solidFill>
                  <a:srgbClr val="7030A0"/>
                </a:solidFill>
              </a:rPr>
              <a:t>প্রথম প্রবন্ধ </a:t>
            </a:r>
            <a:r>
              <a:rPr lang="bn-IN" sz="2000" dirty="0" smtClean="0">
                <a:solidFill>
                  <a:schemeClr val="tx1"/>
                </a:solidFill>
              </a:rPr>
              <a:t>লিখেন </a:t>
            </a:r>
            <a:r>
              <a:rPr lang="en-US" sz="2000" dirty="0" smtClean="0">
                <a:solidFill>
                  <a:schemeClr val="tx1"/>
                </a:solidFill>
              </a:rPr>
              <a:t>‘</a:t>
            </a:r>
            <a:r>
              <a:rPr lang="bn-IN" sz="2000" dirty="0" smtClean="0">
                <a:solidFill>
                  <a:srgbClr val="FF0000"/>
                </a:solidFill>
              </a:rPr>
              <a:t>গদ্যকবিতা ও রবীন্দ্রনাথ</a:t>
            </a:r>
            <a:r>
              <a:rPr lang="en-US" sz="2000" dirty="0" smtClean="0">
                <a:solidFill>
                  <a:srgbClr val="FF0000"/>
                </a:solidFill>
              </a:rPr>
              <a:t>’ </a:t>
            </a:r>
            <a:r>
              <a:rPr lang="bn-IN" sz="2000" dirty="0" smtClean="0">
                <a:solidFill>
                  <a:schemeClr val="tx1"/>
                </a:solidFill>
              </a:rPr>
              <a:t>নামে ১৯৩৭ সালে প্রেসিডেন্সি কলেজ ম্যাগাজিনে। এরপর ১৯৩৮ সালে </a:t>
            </a:r>
            <a:r>
              <a:rPr lang="en-US" sz="2000" dirty="0" smtClean="0">
                <a:solidFill>
                  <a:schemeClr val="tx1"/>
                </a:solidFill>
              </a:rPr>
              <a:t>‘</a:t>
            </a:r>
            <a:r>
              <a:rPr lang="bn-IN" sz="2000" dirty="0" smtClean="0">
                <a:solidFill>
                  <a:schemeClr val="tx1"/>
                </a:solidFill>
              </a:rPr>
              <a:t>গদ্য কবিতা ও তার ছন্দ</a:t>
            </a:r>
            <a:r>
              <a:rPr lang="en-US" sz="2000" dirty="0" smtClean="0">
                <a:solidFill>
                  <a:schemeClr val="tx1"/>
                </a:solidFill>
              </a:rPr>
              <a:t>’ </a:t>
            </a:r>
            <a:r>
              <a:rPr lang="bn-IN" sz="2000" dirty="0" smtClean="0">
                <a:solidFill>
                  <a:schemeClr val="tx1"/>
                </a:solidFill>
              </a:rPr>
              <a:t>নামে প্রবন্ধে তিনি গদ্যকবিতার বিরুদ্ধে বলেন</a:t>
            </a:r>
            <a:r>
              <a:rPr lang="en-US" sz="2000" dirty="0" smtClean="0">
                <a:solidFill>
                  <a:schemeClr val="tx1"/>
                </a:solidFill>
              </a:rPr>
              <a:t>; </a:t>
            </a:r>
            <a:r>
              <a:rPr lang="bn-IN" sz="2000" dirty="0" smtClean="0">
                <a:solidFill>
                  <a:schemeClr val="tx1"/>
                </a:solidFill>
              </a:rPr>
              <a:t>কিন্তু এর অব্যবহিত পরে তিনি গদ্যকবিতা লেখা শুরু করেন। এরপর ১৯৪০ সালে কবিতাগ্রন্থ নববসন্ত বের হয় মুক্তধারা থেকে</a:t>
            </a:r>
            <a:r>
              <a:rPr lang="en-US" sz="2000" dirty="0" smtClean="0">
                <a:solidFill>
                  <a:schemeClr val="tx1"/>
                </a:solidFill>
              </a:rPr>
              <a:t>, </a:t>
            </a:r>
            <a:r>
              <a:rPr lang="bn-IN" sz="2000" dirty="0" smtClean="0">
                <a:solidFill>
                  <a:schemeClr val="tx1"/>
                </a:solidFill>
              </a:rPr>
              <a:t>যা কিনা উৎসর্গ করেন বিশ্বকবি রবীন্দ্রনাথ ঠাকুরকে।</a:t>
            </a:r>
            <a:r>
              <a:rPr lang="en-US" sz="2000" dirty="0" smtClean="0">
                <a:solidFill>
                  <a:schemeClr val="tx1"/>
                </a:solidFill>
              </a:rPr>
              <a:t> </a:t>
            </a:r>
            <a:endParaRPr lang="en-US" sz="2000" dirty="0">
              <a:solidFill>
                <a:schemeClr val="tx1"/>
              </a:solidFill>
            </a:endParaRPr>
          </a:p>
        </p:txBody>
      </p:sp>
      <p:pic>
        <p:nvPicPr>
          <p:cNvPr id="9" name="Picture 8" descr="http://www.jjdin.com/admin/news_images/226/image_226_30530.jpg"/>
          <p:cNvPicPr/>
          <p:nvPr/>
        </p:nvPicPr>
        <p:blipFill>
          <a:blip r:embed="rId2"/>
          <a:srcRect/>
          <a:stretch>
            <a:fillRect/>
          </a:stretch>
        </p:blipFill>
        <p:spPr bwMode="auto">
          <a:xfrm>
            <a:off x="304800" y="1524000"/>
            <a:ext cx="2743200" cy="3124200"/>
          </a:xfrm>
          <a:prstGeom prst="rect">
            <a:avLst/>
          </a:prstGeom>
          <a:ln w="88900" cap="sq" cmpd="thickThin">
            <a:solidFill>
              <a:srgbClr val="0070C0"/>
            </a:solidFill>
            <a:prstDash val="solid"/>
            <a:miter lim="800000"/>
          </a:ln>
          <a:effectLst>
            <a:innerShdw blurRad="76200">
              <a:srgbClr val="000000"/>
            </a:innerShdw>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53"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par>
                                <p:cTn id="33" presetID="53"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0" fill="hold" grpId="1"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ar_bangla_boi-5033.jpg"/>
          <p:cNvPicPr>
            <a:picLocks noChangeAspect="1"/>
          </p:cNvPicPr>
          <p:nvPr/>
        </p:nvPicPr>
        <p:blipFill>
          <a:blip r:embed="rId2"/>
          <a:stretch>
            <a:fillRect/>
          </a:stretch>
        </p:blipFill>
        <p:spPr>
          <a:xfrm>
            <a:off x="271495" y="304800"/>
            <a:ext cx="5062505" cy="6248400"/>
          </a:xfrm>
          <a:prstGeom prst="rect">
            <a:avLst/>
          </a:prstGeom>
          <a:ln>
            <a:noFill/>
          </a:ln>
          <a:effectLst>
            <a:softEdge rad="112500"/>
          </a:effectLst>
        </p:spPr>
      </p:pic>
      <p:sp>
        <p:nvSpPr>
          <p:cNvPr id="5" name="TextBox 4"/>
          <p:cNvSpPr txBox="1"/>
          <p:nvPr/>
        </p:nvSpPr>
        <p:spPr>
          <a:xfrm>
            <a:off x="5410200" y="1190685"/>
            <a:ext cx="3048000" cy="4524315"/>
          </a:xfrm>
          <a:prstGeom prst="rect">
            <a:avLst/>
          </a:prstGeom>
          <a:noFill/>
          <a:ln>
            <a:solidFill>
              <a:srgbClr val="C00000"/>
            </a:solidFill>
          </a:ln>
        </p:spPr>
        <p:txBody>
          <a:bodyPr wrap="square" rtlCol="0">
            <a:spAutoFit/>
          </a:bodyPr>
          <a:lstStyle/>
          <a:p>
            <a:pPr algn="ctr"/>
            <a:r>
              <a:rPr lang="bn-BD" sz="48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তোমার বইয়ের </a:t>
            </a:r>
          </a:p>
          <a:p>
            <a:pPr algn="ctr"/>
            <a:r>
              <a:rPr lang="en-US" sz="48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83 </a:t>
            </a:r>
            <a:r>
              <a:rPr lang="bn-BD" sz="48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পৃষ্ঠাটি বের করে</a:t>
            </a:r>
            <a:r>
              <a:rPr lang="en-US" sz="48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 </a:t>
            </a:r>
            <a:r>
              <a:rPr lang="bn-BD" sz="4800" b="1" dirty="0" smtClean="0">
                <a:ln>
                  <a:solidFill>
                    <a:srgbClr val="FFFF00"/>
                  </a:solid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একাদশ থেকে ষোড়শ লাইন</a:t>
            </a:r>
            <a:r>
              <a:rPr lang="bn-BD" sz="48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 নীরবে পড়।</a:t>
            </a:r>
            <a:endParaRPr lang="en-US" sz="48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85800" y="882444"/>
            <a:ext cx="439992" cy="914400"/>
          </a:xfrm>
          <a:prstGeom prst="ellipse">
            <a:avLst/>
          </a:prstGeom>
          <a:solidFill>
            <a:srgbClr val="652B9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600" y="863025"/>
            <a:ext cx="30480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5400" dirty="0" smtClean="0">
                <a:solidFill>
                  <a:schemeClr val="bg1"/>
                </a:solidFill>
                <a:latin typeface="NikoshBAN" pitchFamily="2" charset="0"/>
                <a:cs typeface="NikoshBAN" pitchFamily="2" charset="0"/>
              </a:rPr>
              <a:t>প</a:t>
            </a:r>
            <a:r>
              <a:rPr lang="bn-BD" sz="3600" dirty="0" smtClean="0">
                <a:latin typeface="NikoshBAN" pitchFamily="2" charset="0"/>
                <a:cs typeface="NikoshBAN" pitchFamily="2" charset="0"/>
              </a:rPr>
              <a:t>রের লাইনটি বল। </a:t>
            </a:r>
            <a:endParaRPr lang="en-US" sz="3600" dirty="0">
              <a:latin typeface="NikoshBAN" pitchFamily="2" charset="0"/>
              <a:cs typeface="NikoshBAN" pitchFamily="2" charset="0"/>
            </a:endParaRPr>
          </a:p>
        </p:txBody>
      </p:sp>
      <p:sp>
        <p:nvSpPr>
          <p:cNvPr id="3" name="TextBox 2"/>
          <p:cNvSpPr txBox="1"/>
          <p:nvPr/>
        </p:nvSpPr>
        <p:spPr>
          <a:xfrm>
            <a:off x="1524000" y="2351782"/>
            <a:ext cx="5257800" cy="107721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bn-BD" sz="3200" dirty="0" smtClean="0">
                <a:solidFill>
                  <a:srgbClr val="002060"/>
                </a:solidFill>
                <a:latin typeface="NikoshBAN" pitchFamily="2" charset="0"/>
                <a:cs typeface="NikoshBAN" pitchFamily="2" charset="0"/>
              </a:rPr>
              <a:t>ভারি যে কঠিন ঘুড়ির চাল,</a:t>
            </a:r>
          </a:p>
          <a:p>
            <a:pPr algn="ctr"/>
            <a:r>
              <a:rPr lang="bn-BD" sz="3200" dirty="0" smtClean="0">
                <a:solidFill>
                  <a:srgbClr val="FF0000"/>
                </a:solidFill>
                <a:latin typeface="NikoshBAN" pitchFamily="2" charset="0"/>
                <a:cs typeface="NikoshBAN" pitchFamily="2" charset="0"/>
              </a:rPr>
              <a:t>.............................................। </a:t>
            </a:r>
            <a:endParaRPr lang="en-US" sz="3200" dirty="0">
              <a:solidFill>
                <a:srgbClr val="FF0000"/>
              </a:solidFill>
              <a:latin typeface="NikoshBAN" pitchFamily="2" charset="0"/>
              <a:cs typeface="NikoshBAN" pitchFamily="2" charset="0"/>
            </a:endParaRPr>
          </a:p>
        </p:txBody>
      </p:sp>
      <p:sp>
        <p:nvSpPr>
          <p:cNvPr id="4" name="TextBox 3"/>
          <p:cNvSpPr txBox="1"/>
          <p:nvPr/>
        </p:nvSpPr>
        <p:spPr>
          <a:xfrm>
            <a:off x="1828800" y="3799582"/>
            <a:ext cx="4419600" cy="1077218"/>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200" dirty="0" smtClean="0">
                <a:solidFill>
                  <a:srgbClr val="00823B"/>
                </a:solidFill>
                <a:latin typeface="NikoshBAN" pitchFamily="2" charset="0"/>
                <a:cs typeface="NikoshBAN" pitchFamily="2" charset="0"/>
              </a:rPr>
              <a:t>প্যাঁচ লেগে ঘুড়ি কেটে পালায়</a:t>
            </a:r>
          </a:p>
          <a:p>
            <a:r>
              <a:rPr lang="bn-BD" sz="3200" dirty="0" smtClean="0">
                <a:solidFill>
                  <a:srgbClr val="7030A0"/>
                </a:solidFill>
                <a:latin typeface="NikoshBAN" pitchFamily="2" charset="0"/>
                <a:cs typeface="NikoshBAN" pitchFamily="2" charset="0"/>
              </a:rPr>
              <a:t>........................................। </a:t>
            </a:r>
            <a:endParaRPr lang="en-US" sz="3200" dirty="0">
              <a:solidFill>
                <a:srgbClr val="7030A0"/>
              </a:solidFill>
              <a:latin typeface="NikoshBAN" pitchFamily="2" charset="0"/>
              <a:cs typeface="NikoshBAN" pitchFamily="2" charset="0"/>
            </a:endParaRPr>
          </a:p>
        </p:txBody>
      </p:sp>
      <p:sp>
        <p:nvSpPr>
          <p:cNvPr id="7" name="Right Arrow 6"/>
          <p:cNvSpPr/>
          <p:nvPr/>
        </p:nvSpPr>
        <p:spPr>
          <a:xfrm>
            <a:off x="457200" y="1828800"/>
            <a:ext cx="3657600" cy="228600"/>
          </a:xfrm>
          <a:prstGeom prst="rightArrow">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1+#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4" presetClass="entr" presetSubtype="0" ac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ppt_w*0.05"/>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 calcmode="lin" valueType="num">
                                      <p:cBhvr>
                                        <p:cTn id="29" dur="500" fill="hold"/>
                                        <p:tgtEl>
                                          <p:spTgt spid="7"/>
                                        </p:tgtEl>
                                        <p:attrNameLst>
                                          <p:attrName>ppt_x</p:attrName>
                                        </p:attrNameLst>
                                      </p:cBhvr>
                                      <p:tavLst>
                                        <p:tav tm="0">
                                          <p:val>
                                            <p:strVal val="#ppt_x-.2"/>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79341"/>
            <a:ext cx="5562600" cy="58477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bn-BD" sz="3200" b="1" i="1" dirty="0" smtClean="0">
                <a:solidFill>
                  <a:srgbClr val="7030A0"/>
                </a:solidFill>
                <a:latin typeface="NikoshBAN" pitchFamily="2" charset="0"/>
                <a:cs typeface="NikoshBAN" pitchFamily="2" charset="0"/>
              </a:rPr>
              <a:t>শব্দের অর্থ জেনে; বাক্য গুলো পড়ি </a:t>
            </a:r>
            <a:r>
              <a:rPr lang="en-US" sz="3200" b="1" i="1" dirty="0" smtClean="0">
                <a:solidFill>
                  <a:srgbClr val="7030A0"/>
                </a:solidFill>
                <a:latin typeface="NikoshBAN" pitchFamily="2" charset="0"/>
                <a:cs typeface="NikoshBAN" pitchFamily="2" charset="0"/>
              </a:rPr>
              <a:t>:</a:t>
            </a:r>
            <a:endParaRPr lang="en-US" sz="3200" b="1" i="1" dirty="0">
              <a:solidFill>
                <a:srgbClr val="7030A0"/>
              </a:solidFill>
              <a:latin typeface="NikoshBAN" pitchFamily="2" charset="0"/>
              <a:cs typeface="NikoshBAN" pitchFamily="2" charset="0"/>
            </a:endParaRPr>
          </a:p>
        </p:txBody>
      </p:sp>
      <p:cxnSp>
        <p:nvCxnSpPr>
          <p:cNvPr id="4" name="Straight Connector 3"/>
          <p:cNvCxnSpPr/>
          <p:nvPr/>
        </p:nvCxnSpPr>
        <p:spPr>
          <a:xfrm>
            <a:off x="0" y="1342237"/>
            <a:ext cx="6172200" cy="1588"/>
          </a:xfrm>
          <a:prstGeom prst="line">
            <a:avLst/>
          </a:prstGeom>
          <a:ln>
            <a:solidFill>
              <a:srgbClr val="A4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368844" y="1113637"/>
            <a:ext cx="152400" cy="152400"/>
          </a:xfrm>
          <a:prstGeom prst="ellipse">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71800" y="1816894"/>
            <a:ext cx="1676400" cy="584775"/>
          </a:xfrm>
          <a:prstGeom prst="rect">
            <a:avLst/>
          </a:prstGeom>
          <a:noFill/>
          <a:ln w="28575">
            <a:solidFill>
              <a:schemeClr val="accent6">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bn-BD" sz="3200" dirty="0" smtClean="0">
                <a:solidFill>
                  <a:srgbClr val="00823B"/>
                </a:solidFill>
                <a:latin typeface="NikoshBAN" pitchFamily="2" charset="0"/>
                <a:cs typeface="NikoshBAN" pitchFamily="2" charset="0"/>
              </a:rPr>
              <a:t>চাল</a:t>
            </a:r>
            <a:endParaRPr lang="en-US" sz="3200" dirty="0">
              <a:solidFill>
                <a:srgbClr val="00823B"/>
              </a:solidFill>
              <a:latin typeface="NikoshBAN" pitchFamily="2" charset="0"/>
              <a:cs typeface="NikoshBAN" pitchFamily="2" charset="0"/>
            </a:endParaRPr>
          </a:p>
        </p:txBody>
      </p:sp>
      <p:cxnSp>
        <p:nvCxnSpPr>
          <p:cNvPr id="12" name="Straight Arrow Connector 11"/>
          <p:cNvCxnSpPr/>
          <p:nvPr/>
        </p:nvCxnSpPr>
        <p:spPr>
          <a:xfrm rot="5400000">
            <a:off x="3429397" y="2934672"/>
            <a:ext cx="762000" cy="794"/>
          </a:xfrm>
          <a:prstGeom prst="straightConnector1">
            <a:avLst/>
          </a:prstGeom>
          <a:ln w="57150">
            <a:solidFill>
              <a:srgbClr val="7030A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52600" y="3505200"/>
            <a:ext cx="4572000" cy="584775"/>
          </a:xfrm>
          <a:prstGeom prst="rect">
            <a:avLst/>
          </a:prstGeom>
          <a:noFill/>
          <a:ln w="28575">
            <a:solidFill>
              <a:srgbClr val="00B050"/>
            </a:solidFill>
          </a:ln>
          <a:effectLst>
            <a:outerShdw blurRad="50800" dist="38100" dir="5400000" algn="t" rotWithShape="0">
              <a:prstClr val="black">
                <a:alpha val="40000"/>
              </a:prstClr>
            </a:outerShdw>
          </a:effectLst>
        </p:spPr>
        <p:txBody>
          <a:bodyPr wrap="square" rtlCol="0">
            <a:spAutoFit/>
          </a:bodyPr>
          <a:lstStyle/>
          <a:p>
            <a:pPr algn="ctr"/>
            <a:r>
              <a:rPr lang="bn-BD" sz="3200" dirty="0" smtClean="0">
                <a:latin typeface="NikoshBAN" pitchFamily="2" charset="0"/>
                <a:cs typeface="NikoshBAN" pitchFamily="2" charset="0"/>
              </a:rPr>
              <a:t>কৌশল  </a:t>
            </a:r>
            <a:endParaRPr lang="en-US" sz="3200" dirty="0">
              <a:latin typeface="NikoshBAN" pitchFamily="2" charset="0"/>
              <a:cs typeface="NikoshBAN" pitchFamily="2" charset="0"/>
            </a:endParaRPr>
          </a:p>
        </p:txBody>
      </p:sp>
      <p:sp>
        <p:nvSpPr>
          <p:cNvPr id="22" name="TextBox 21"/>
          <p:cNvSpPr txBox="1"/>
          <p:nvPr/>
        </p:nvSpPr>
        <p:spPr>
          <a:xfrm>
            <a:off x="1143000" y="5221069"/>
            <a:ext cx="7315200" cy="646331"/>
          </a:xfrm>
          <a:prstGeom prst="rect">
            <a:avLst/>
          </a:prstGeom>
          <a:noFill/>
          <a:ln w="28575">
            <a:solidFill>
              <a:srgbClr val="0070C0"/>
            </a:solidFill>
          </a:ln>
          <a:effectLst>
            <a:outerShdw blurRad="50800" dist="38100" dir="2700000" algn="tl" rotWithShape="0">
              <a:prstClr val="black">
                <a:alpha val="40000"/>
              </a:prstClr>
            </a:outerShdw>
          </a:effectLst>
        </p:spPr>
        <p:txBody>
          <a:bodyPr wrap="square" rtlCol="0">
            <a:spAutoFit/>
          </a:bodyPr>
          <a:lstStyle/>
          <a:p>
            <a:pPr algn="ctr"/>
            <a:r>
              <a:rPr lang="bn-BD" sz="3600" dirty="0" smtClean="0">
                <a:solidFill>
                  <a:srgbClr val="C00000"/>
                </a:solidFill>
                <a:latin typeface="NikoshBAN" pitchFamily="2" charset="0"/>
                <a:cs typeface="NikoshBAN" pitchFamily="2" charset="0"/>
              </a:rPr>
              <a:t>ঘুড়িরা উড়াতে নানা চাল খাটাতে হয়। </a:t>
            </a:r>
            <a:endParaRPr lang="en-US" sz="3600" dirty="0">
              <a:solidFill>
                <a:srgbClr val="C00000"/>
              </a:solidFill>
              <a:latin typeface="NikoshBAN" pitchFamily="2" charset="0"/>
              <a:cs typeface="NikoshBAN" pitchFamily="2" charset="0"/>
            </a:endParaRPr>
          </a:p>
        </p:txBody>
      </p:sp>
      <p:cxnSp>
        <p:nvCxnSpPr>
          <p:cNvPr id="23" name="Straight Arrow Connector 22"/>
          <p:cNvCxnSpPr/>
          <p:nvPr/>
        </p:nvCxnSpPr>
        <p:spPr>
          <a:xfrm rot="5400000">
            <a:off x="3429397" y="4611072"/>
            <a:ext cx="762000" cy="794"/>
          </a:xfrm>
          <a:prstGeom prst="straightConnector1">
            <a:avLst/>
          </a:prstGeom>
          <a:ln w="57150">
            <a:solidFill>
              <a:schemeClr val="accent6">
                <a:lumMod val="75000"/>
              </a:schemeClr>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521244" y="1266037"/>
            <a:ext cx="152400" cy="152400"/>
          </a:xfrm>
          <a:prstGeom prst="ellipse">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73644" y="1418437"/>
            <a:ext cx="152400" cy="152400"/>
          </a:xfrm>
          <a:prstGeom prst="ellipse">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26044" y="1570837"/>
            <a:ext cx="152400" cy="152400"/>
          </a:xfrm>
          <a:prstGeom prst="ellipse">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3"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3"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4000"/>
                            </p:stCondLst>
                            <p:childTnLst>
                              <p:par>
                                <p:cTn id="33" presetID="53"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4500"/>
                            </p:stCondLst>
                            <p:childTnLst>
                              <p:par>
                                <p:cTn id="39" presetID="53"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5000"/>
                            </p:stCondLst>
                            <p:childTnLst>
                              <p:par>
                                <p:cTn id="45" presetID="15"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000" fill="hold"/>
                                        <p:tgtEl>
                                          <p:spTgt spid="10"/>
                                        </p:tgtEl>
                                        <p:attrNameLst>
                                          <p:attrName>ppt_w</p:attrName>
                                        </p:attrNameLst>
                                      </p:cBhvr>
                                      <p:tavLst>
                                        <p:tav tm="0">
                                          <p:val>
                                            <p:fltVal val="0"/>
                                          </p:val>
                                        </p:tav>
                                        <p:tav tm="100000">
                                          <p:val>
                                            <p:strVal val="#ppt_w"/>
                                          </p:val>
                                        </p:tav>
                                      </p:tavLst>
                                    </p:anim>
                                    <p:anim calcmode="lin" valueType="num">
                                      <p:cBhvr>
                                        <p:cTn id="48" dur="2000" fill="hold"/>
                                        <p:tgtEl>
                                          <p:spTgt spid="10"/>
                                        </p:tgtEl>
                                        <p:attrNameLst>
                                          <p:attrName>ppt_h</p:attrName>
                                        </p:attrNameLst>
                                      </p:cBhvr>
                                      <p:tavLst>
                                        <p:tav tm="0">
                                          <p:val>
                                            <p:fltVal val="0"/>
                                          </p:val>
                                        </p:tav>
                                        <p:tav tm="100000">
                                          <p:val>
                                            <p:strVal val="#ppt_h"/>
                                          </p:val>
                                        </p:tav>
                                      </p:tavLst>
                                    </p:anim>
                                    <p:anim calcmode="lin" valueType="num">
                                      <p:cBhvr>
                                        <p:cTn id="49"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7000"/>
                            </p:stCondLst>
                            <p:childTnLst>
                              <p:par>
                                <p:cTn id="52" presetID="49" presetClass="entr" presetSubtype="0" decel="10000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360"/>
                                          </p:val>
                                        </p:tav>
                                        <p:tav tm="100000">
                                          <p:val>
                                            <p:fltVal val="0"/>
                                          </p:val>
                                        </p:tav>
                                      </p:tavLst>
                                    </p:anim>
                                    <p:animEffect transition="in" filter="fade">
                                      <p:cBhvr>
                                        <p:cTn id="57" dur="1000"/>
                                        <p:tgtEl>
                                          <p:spTgt spid="12"/>
                                        </p:tgtEl>
                                      </p:cBhvr>
                                    </p:animEffect>
                                  </p:childTnLst>
                                </p:cTn>
                              </p:par>
                            </p:childTnLst>
                          </p:cTn>
                        </p:par>
                        <p:par>
                          <p:cTn id="58" fill="hold">
                            <p:stCondLst>
                              <p:cond delay="8000"/>
                            </p:stCondLst>
                            <p:childTnLst>
                              <p:par>
                                <p:cTn id="59" presetID="26"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par>
                          <p:cTn id="75" fill="hold">
                            <p:stCondLst>
                              <p:cond delay="10000"/>
                            </p:stCondLst>
                            <p:childTnLst>
                              <p:par>
                                <p:cTn id="76" presetID="31" presetClass="entr" presetSubtype="0" fill="hold" nodeType="afterEffect">
                                  <p:stCondLst>
                                    <p:cond delay="0"/>
                                  </p:stCondLst>
                                  <p:iterate type="lt">
                                    <p:tmPct val="5000"/>
                                  </p:iterate>
                                  <p:childTnLst>
                                    <p:set>
                                      <p:cBhvr>
                                        <p:cTn id="77" dur="1" fill="hold">
                                          <p:stCondLst>
                                            <p:cond delay="0"/>
                                          </p:stCondLst>
                                        </p:cTn>
                                        <p:tgtEl>
                                          <p:spTgt spid="23"/>
                                        </p:tgtEl>
                                        <p:attrNameLst>
                                          <p:attrName>style.visibility</p:attrName>
                                        </p:attrNameLst>
                                      </p:cBhvr>
                                      <p:to>
                                        <p:strVal val="visible"/>
                                      </p:to>
                                    </p:set>
                                    <p:anim calcmode="lin" valueType="num">
                                      <p:cBhvr>
                                        <p:cTn id="78" dur="1000" fill="hold"/>
                                        <p:tgtEl>
                                          <p:spTgt spid="23"/>
                                        </p:tgtEl>
                                        <p:attrNameLst>
                                          <p:attrName>ppt_w</p:attrName>
                                        </p:attrNameLst>
                                      </p:cBhvr>
                                      <p:tavLst>
                                        <p:tav tm="0">
                                          <p:val>
                                            <p:fltVal val="0"/>
                                          </p:val>
                                        </p:tav>
                                        <p:tav tm="100000">
                                          <p:val>
                                            <p:strVal val="#ppt_w"/>
                                          </p:val>
                                        </p:tav>
                                      </p:tavLst>
                                    </p:anim>
                                    <p:anim calcmode="lin" valueType="num">
                                      <p:cBhvr>
                                        <p:cTn id="79" dur="1000" fill="hold"/>
                                        <p:tgtEl>
                                          <p:spTgt spid="23"/>
                                        </p:tgtEl>
                                        <p:attrNameLst>
                                          <p:attrName>ppt_h</p:attrName>
                                        </p:attrNameLst>
                                      </p:cBhvr>
                                      <p:tavLst>
                                        <p:tav tm="0">
                                          <p:val>
                                            <p:fltVal val="0"/>
                                          </p:val>
                                        </p:tav>
                                        <p:tav tm="100000">
                                          <p:val>
                                            <p:strVal val="#ppt_h"/>
                                          </p:val>
                                        </p:tav>
                                      </p:tavLst>
                                    </p:anim>
                                    <p:anim calcmode="lin" valueType="num">
                                      <p:cBhvr>
                                        <p:cTn id="80" dur="1000" fill="hold"/>
                                        <p:tgtEl>
                                          <p:spTgt spid="23"/>
                                        </p:tgtEl>
                                        <p:attrNameLst>
                                          <p:attrName>style.rotation</p:attrName>
                                        </p:attrNameLst>
                                      </p:cBhvr>
                                      <p:tavLst>
                                        <p:tav tm="0">
                                          <p:val>
                                            <p:fltVal val="90"/>
                                          </p:val>
                                        </p:tav>
                                        <p:tav tm="100000">
                                          <p:val>
                                            <p:fltVal val="0"/>
                                          </p:val>
                                        </p:tav>
                                      </p:tavLst>
                                    </p:anim>
                                    <p:animEffect transition="in" filter="fade">
                                      <p:cBhvr>
                                        <p:cTn id="81" dur="1000"/>
                                        <p:tgtEl>
                                          <p:spTgt spid="23"/>
                                        </p:tgtEl>
                                      </p:cBhvr>
                                    </p:animEffect>
                                  </p:childTnLst>
                                </p:cTn>
                              </p:par>
                            </p:childTnLst>
                          </p:cTn>
                        </p:par>
                        <p:par>
                          <p:cTn id="82" fill="hold">
                            <p:stCondLst>
                              <p:cond delay="11000"/>
                            </p:stCondLst>
                            <p:childTnLst>
                              <p:par>
                                <p:cTn id="83" presetID="25"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6" dur="10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87" dur="1000" accel="50000" fill="hold">
                                          <p:stCondLst>
                                            <p:cond delay="1000"/>
                                          </p:stCondLst>
                                        </p:cTn>
                                        <p:tgtEl>
                                          <p:spTgt spid="22"/>
                                        </p:tgtEl>
                                        <p:attrNameLst>
                                          <p:attrName>ppt_w</p:attrName>
                                        </p:attrNameLst>
                                      </p:cBhvr>
                                      <p:tavLst>
                                        <p:tav tm="0">
                                          <p:val>
                                            <p:strVal val="#ppt_w*.05"/>
                                          </p:val>
                                        </p:tav>
                                        <p:tav tm="100000">
                                          <p:val>
                                            <p:strVal val="#ppt_w"/>
                                          </p:val>
                                        </p:tav>
                                      </p:tavLst>
                                    </p:anim>
                                    <p:anim calcmode="lin" valueType="num">
                                      <p:cBhvr>
                                        <p:cTn id="88" dur="2000" fill="hold"/>
                                        <p:tgtEl>
                                          <p:spTgt spid="22"/>
                                        </p:tgtEl>
                                        <p:attrNameLst>
                                          <p:attrName>ppt_h</p:attrName>
                                        </p:attrNameLst>
                                      </p:cBhvr>
                                      <p:tavLst>
                                        <p:tav tm="0">
                                          <p:val>
                                            <p:strVal val="#ppt_h"/>
                                          </p:val>
                                        </p:tav>
                                        <p:tav tm="100000">
                                          <p:val>
                                            <p:strVal val="#ppt_h"/>
                                          </p:val>
                                        </p:tav>
                                      </p:tavLst>
                                    </p:anim>
                                    <p:anim calcmode="lin" valueType="num">
                                      <p:cBhvr>
                                        <p:cTn id="89" dur="10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90" dur="10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91" dur="1000" accel="50000" fill="hold">
                                          <p:stCondLst>
                                            <p:cond delay="1000"/>
                                          </p:stCondLst>
                                        </p:cTn>
                                        <p:tgtEl>
                                          <p:spTgt spid="22"/>
                                        </p:tgtEl>
                                        <p:attrNameLst>
                                          <p:attrName>ppt_y</p:attrName>
                                        </p:attrNameLst>
                                      </p:cBhvr>
                                      <p:tavLst>
                                        <p:tav tm="0">
                                          <p:val>
                                            <p:strVal val="#ppt_y+.1"/>
                                          </p:val>
                                        </p:tav>
                                        <p:tav tm="100000">
                                          <p:val>
                                            <p:strVal val="#ppt_y"/>
                                          </p:val>
                                        </p:tav>
                                      </p:tavLst>
                                    </p:anim>
                                    <p:animEffect transition="in" filter="fade">
                                      <p:cBhvr>
                                        <p:cTn id="92" dur="2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8" grpId="0" animBg="1"/>
      <p:bldP spid="22"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391400" cy="769441"/>
          </a:xfrm>
          <a:prstGeom prst="rect">
            <a:avLst/>
          </a:prstGeom>
          <a:noFill/>
          <a:ln>
            <a:solidFill>
              <a:srgbClr val="C00000"/>
            </a:solidFill>
          </a:ln>
        </p:spPr>
        <p:txBody>
          <a:bodyPr wrap="square" rtlCol="0">
            <a:spAutoFit/>
          </a:bodyPr>
          <a:lstStyle/>
          <a:p>
            <a:r>
              <a:rPr lang="bn-BD" sz="44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কথাগুলো দলে আলোচনা করে ব্যাখ্যা কর </a:t>
            </a:r>
            <a:endParaRPr lang="en-US" sz="44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4" name="TextBox 3"/>
          <p:cNvSpPr txBox="1"/>
          <p:nvPr/>
        </p:nvSpPr>
        <p:spPr>
          <a:xfrm>
            <a:off x="762000" y="1524000"/>
            <a:ext cx="2590800" cy="769441"/>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lvl="0" algn="ctr"/>
            <a:r>
              <a:rPr lang="bn-BD" sz="44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লাল দল</a:t>
            </a:r>
          </a:p>
        </p:txBody>
      </p:sp>
      <p:sp>
        <p:nvSpPr>
          <p:cNvPr id="5" name="TextBox 4"/>
          <p:cNvSpPr txBox="1"/>
          <p:nvPr/>
        </p:nvSpPr>
        <p:spPr>
          <a:xfrm>
            <a:off x="5715000" y="1371600"/>
            <a:ext cx="2057400" cy="769441"/>
          </a:xfrm>
          <a:prstGeom prst="rect">
            <a:avLst/>
          </a:prstGeom>
          <a:solidFill>
            <a:srgbClr val="33CC33"/>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44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সবুজ দল</a:t>
            </a:r>
            <a:endParaRPr lang="en-US" sz="44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6" name="Right Arrow 5"/>
          <p:cNvSpPr/>
          <p:nvPr/>
        </p:nvSpPr>
        <p:spPr>
          <a:xfrm rot="5400000">
            <a:off x="1505712" y="2913888"/>
            <a:ext cx="978408" cy="484632"/>
          </a:xfrm>
          <a:prstGeom prst="rightArrow">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5400000">
            <a:off x="6458712" y="2761488"/>
            <a:ext cx="978408" cy="484632"/>
          </a:xfrm>
          <a:prstGeom prst="rightArrow">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3886200"/>
            <a:ext cx="3657600" cy="769441"/>
          </a:xfrm>
          <a:prstGeom prst="rect">
            <a:avLst/>
          </a:prstGeom>
          <a:noFill/>
          <a:ln>
            <a:solidFill>
              <a:srgbClr val="C00000"/>
            </a:solidFill>
          </a:ln>
        </p:spPr>
        <p:txBody>
          <a:bodyPr wrap="square" rtlCol="0">
            <a:spAutoFit/>
          </a:bodyPr>
          <a:lstStyle/>
          <a:p>
            <a:pPr algn="ctr"/>
            <a:r>
              <a:rPr lang="bn-BD" sz="44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নাগাল পাওয়া </a:t>
            </a:r>
            <a:endParaRPr lang="en-US" sz="44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9" name="TextBox 8"/>
          <p:cNvSpPr txBox="1"/>
          <p:nvPr/>
        </p:nvSpPr>
        <p:spPr>
          <a:xfrm>
            <a:off x="4953000" y="3962400"/>
            <a:ext cx="3657600" cy="769441"/>
          </a:xfrm>
          <a:prstGeom prst="rect">
            <a:avLst/>
          </a:prstGeom>
          <a:noFill/>
          <a:ln>
            <a:solidFill>
              <a:srgbClr val="C00000"/>
            </a:solidFill>
          </a:ln>
        </p:spPr>
        <p:txBody>
          <a:bodyPr wrap="square" rtlCol="0">
            <a:spAutoFit/>
          </a:bodyPr>
          <a:lstStyle/>
          <a:p>
            <a:pPr algn="ctr"/>
            <a:r>
              <a:rPr lang="bn-BD" sz="44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কেটে পালায় </a:t>
            </a:r>
            <a:endParaRPr lang="en-US" sz="44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8"/>
                                        </p:tgtEl>
                                        <p:attrNameLst>
                                          <p:attrName>style.visibility</p:attrName>
                                        </p:attrNameLst>
                                      </p:cBhvr>
                                      <p:to>
                                        <p:strVal val="visible"/>
                                      </p:to>
                                    </p:set>
                                    <p:anim calcmode="discrete" valueType="clr">
                                      <p:cBhvr override="childStyle">
                                        <p:cTn id="3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
                                        </p:tgtEl>
                                        <p:attrNameLst>
                                          <p:attrName>fillcolor</p:attrName>
                                        </p:attrNameLst>
                                      </p:cBhvr>
                                      <p:tavLst>
                                        <p:tav tm="0">
                                          <p:val>
                                            <p:clrVal>
                                              <a:schemeClr val="accent2"/>
                                            </p:clrVal>
                                          </p:val>
                                        </p:tav>
                                        <p:tav tm="50000">
                                          <p:val>
                                            <p:clrVal>
                                              <a:schemeClr val="hlink"/>
                                            </p:clrVal>
                                          </p:val>
                                        </p:tav>
                                      </p:tavLst>
                                    </p:anim>
                                    <p:set>
                                      <p:cBhvr>
                                        <p:cTn id="32" dur="80"/>
                                        <p:tgtEl>
                                          <p:spTgt spid="8"/>
                                        </p:tgtEl>
                                        <p:attrNameLst>
                                          <p:attrName>fill.type</p:attrName>
                                        </p:attrNameLst>
                                      </p:cBhvr>
                                      <p:to>
                                        <p:strVal val="solid"/>
                                      </p:to>
                                    </p:se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4953000" cy="830997"/>
          </a:xfrm>
          <a:prstGeom prst="rect">
            <a:avLst/>
          </a:prstGeom>
          <a:noFill/>
          <a:ln>
            <a:solidFill>
              <a:srgbClr val="C00000"/>
            </a:solidFill>
          </a:ln>
        </p:spPr>
        <p:txBody>
          <a:bodyPr wrap="square" rtlCol="0">
            <a:spAutoFit/>
          </a:bodyPr>
          <a:lstStyle/>
          <a:p>
            <a:pPr algn="ctr"/>
            <a:r>
              <a:rPr lang="bn-BD" sz="4800" b="1" dirty="0" smtClean="0">
                <a:solidFill>
                  <a:schemeClr val="tx1">
                    <a:lumMod val="95000"/>
                    <a:lumOff val="5000"/>
                  </a:schemeClr>
                </a:solidFill>
                <a:effectLst>
                  <a:outerShdw blurRad="50800" dist="38100" dir="2700000" algn="tl" rotWithShape="0">
                    <a:prstClr val="black">
                      <a:alpha val="40000"/>
                    </a:prstClr>
                  </a:outerShdw>
                </a:effectLst>
                <a:latin typeface="NikoshBAN" pitchFamily="2" charset="0"/>
                <a:cs typeface="NikoshBAN" pitchFamily="2" charset="0"/>
              </a:rPr>
              <a:t>জোড়ায় উত্তর দাও </a:t>
            </a:r>
            <a:endParaRPr lang="en-US" sz="4800" b="1" dirty="0">
              <a:solidFill>
                <a:schemeClr val="tx1">
                  <a:lumMod val="95000"/>
                  <a:lumOff val="5000"/>
                </a:schemeClr>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4" name="TextBox 3"/>
          <p:cNvSpPr txBox="1"/>
          <p:nvPr/>
        </p:nvSpPr>
        <p:spPr>
          <a:xfrm>
            <a:off x="838200" y="2971800"/>
            <a:ext cx="7543800" cy="2185214"/>
          </a:xfrm>
          <a:prstGeom prst="rect">
            <a:avLst/>
          </a:prstGeom>
          <a:noFill/>
          <a:ln>
            <a:noFill/>
          </a:ln>
        </p:spPr>
        <p:txBody>
          <a:bodyPr wrap="square" rtlCol="0">
            <a:spAutoFit/>
          </a:bodyPr>
          <a:lstStyle/>
          <a:p>
            <a:r>
              <a:rPr lang="bn-BD" sz="44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১) ঘুড়ি কোথায় উড়ে যায়? </a:t>
            </a:r>
          </a:p>
          <a:p>
            <a:r>
              <a:rPr lang="bn-BD" sz="44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২)ঘুড়ি কেটে যাওয়ার পর কোথায় যায়?</a:t>
            </a:r>
          </a:p>
          <a:p>
            <a:pPr algn="ctr"/>
            <a:endParaRPr lang="en-US" sz="48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5" name="Right Arrow 4"/>
          <p:cNvSpPr/>
          <p:nvPr/>
        </p:nvSpPr>
        <p:spPr>
          <a:xfrm rot="5400000">
            <a:off x="4061460" y="1348740"/>
            <a:ext cx="533400" cy="426720"/>
          </a:xfrm>
          <a:prstGeom prst="rightArrow">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4"/>
                                        </p:tgtEl>
                                        <p:attrNameLst>
                                          <p:attrName>style.visibility</p:attrName>
                                        </p:attrNameLst>
                                      </p:cBhvr>
                                      <p:to>
                                        <p:strVal val="visible"/>
                                      </p:to>
                                    </p:set>
                                    <p:anim calcmode="discrete" valueType="clr">
                                      <p:cBhvr override="childStyle">
                                        <p:cTn id="25"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
                                        </p:tgtEl>
                                        <p:attrNameLst>
                                          <p:attrName>fillcolor</p:attrName>
                                        </p:attrNameLst>
                                      </p:cBhvr>
                                      <p:tavLst>
                                        <p:tav tm="0">
                                          <p:val>
                                            <p:clrVal>
                                              <a:schemeClr val="accent2"/>
                                            </p:clrVal>
                                          </p:val>
                                        </p:tav>
                                        <p:tav tm="50000">
                                          <p:val>
                                            <p:clrVal>
                                              <a:schemeClr val="hlink"/>
                                            </p:clrVal>
                                          </p:val>
                                        </p:tav>
                                      </p:tavLst>
                                    </p:anim>
                                    <p:set>
                                      <p:cBhvr>
                                        <p:cTn id="27"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382000" cy="707886"/>
          </a:xfrm>
          <a:prstGeom prst="rect">
            <a:avLst/>
          </a:prstGeom>
          <a:noFill/>
        </p:spPr>
        <p:txBody>
          <a:bodyPr wrap="square" rtlCol="0">
            <a:spAutoFit/>
          </a:bodyPr>
          <a:lstStyle/>
          <a:p>
            <a:r>
              <a:rPr lang="bn-BD" sz="40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জোড়ায় আলোচনা করে ঠিক উত্তরটি বাছাই করে লিখ</a:t>
            </a:r>
            <a:endParaRPr lang="en-US" sz="40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12" name="TextBox 11"/>
          <p:cNvSpPr txBox="1"/>
          <p:nvPr/>
        </p:nvSpPr>
        <p:spPr>
          <a:xfrm>
            <a:off x="381000" y="1676400"/>
            <a:ext cx="6858000" cy="707886"/>
          </a:xfrm>
          <a:prstGeom prst="rect">
            <a:avLst/>
          </a:prstGeom>
          <a:noFill/>
        </p:spPr>
        <p:txBody>
          <a:bodyPr wrap="square" rtlCol="0">
            <a:spAutoFit/>
          </a:bodyPr>
          <a:lstStyle/>
          <a:p>
            <a:r>
              <a:rPr lang="bn-BD" sz="4000" dirty="0" smtClean="0">
                <a:ln>
                  <a:solidFill>
                    <a:srgbClr val="C00000"/>
                  </a:solidFill>
                </a:ln>
                <a:solidFill>
                  <a:srgbClr val="7030A0"/>
                </a:solidFill>
              </a:rPr>
              <a:t>(ক) চিলেরা ঘুড়ির নাগাল পায় না ? </a:t>
            </a:r>
            <a:endParaRPr lang="en-US" sz="4000" dirty="0">
              <a:ln>
                <a:solidFill>
                  <a:srgbClr val="C00000"/>
                </a:solidFill>
              </a:ln>
              <a:solidFill>
                <a:srgbClr val="7030A0"/>
              </a:solidFill>
            </a:endParaRPr>
          </a:p>
        </p:txBody>
      </p:sp>
      <p:sp>
        <p:nvSpPr>
          <p:cNvPr id="14" name="TextBox 13"/>
          <p:cNvSpPr txBox="1"/>
          <p:nvPr/>
        </p:nvSpPr>
        <p:spPr>
          <a:xfrm>
            <a:off x="457200" y="3962400"/>
            <a:ext cx="6858000" cy="707886"/>
          </a:xfrm>
          <a:prstGeom prst="rect">
            <a:avLst/>
          </a:prstGeom>
          <a:noFill/>
        </p:spPr>
        <p:txBody>
          <a:bodyPr wrap="square" rtlCol="0">
            <a:spAutoFit/>
          </a:bodyPr>
          <a:lstStyle/>
          <a:p>
            <a:r>
              <a:rPr lang="bn-BD" sz="4000" dirty="0" smtClean="0">
                <a:ln>
                  <a:solidFill>
                    <a:srgbClr val="C00000"/>
                  </a:solidFill>
                </a:ln>
                <a:solidFill>
                  <a:srgbClr val="7030A0"/>
                </a:solidFill>
              </a:rPr>
              <a:t>(খ) ঘুড়িরা কেমন কেটে পালায়? </a:t>
            </a:r>
            <a:endParaRPr lang="en-US" sz="4000" dirty="0">
              <a:ln>
                <a:solidFill>
                  <a:srgbClr val="C00000"/>
                </a:solidFill>
              </a:ln>
              <a:solidFill>
                <a:srgbClr val="7030A0"/>
              </a:solidFill>
            </a:endParaRPr>
          </a:p>
        </p:txBody>
      </p:sp>
      <p:sp>
        <p:nvSpPr>
          <p:cNvPr id="15" name="TextBox 14"/>
          <p:cNvSpPr txBox="1"/>
          <p:nvPr/>
        </p:nvSpPr>
        <p:spPr>
          <a:xfrm>
            <a:off x="457200" y="2590800"/>
            <a:ext cx="3886200" cy="523220"/>
          </a:xfrm>
          <a:prstGeom prst="rect">
            <a:avLst/>
          </a:prstGeom>
          <a:noFill/>
        </p:spPr>
        <p:txBody>
          <a:bodyPr wrap="square" rtlCol="0">
            <a:spAutoFit/>
          </a:bodyPr>
          <a:lstStyle/>
          <a:p>
            <a:r>
              <a:rPr lang="bn-BD" sz="2800" dirty="0" smtClean="0"/>
              <a:t>(১) বাতাসে ঘুড়ি টালমাটাল হয় </a:t>
            </a:r>
            <a:endParaRPr lang="en-US" sz="2800" dirty="0"/>
          </a:p>
        </p:txBody>
      </p:sp>
      <p:sp>
        <p:nvSpPr>
          <p:cNvPr id="16" name="TextBox 15"/>
          <p:cNvSpPr txBox="1"/>
          <p:nvPr/>
        </p:nvSpPr>
        <p:spPr>
          <a:xfrm>
            <a:off x="457200" y="3352800"/>
            <a:ext cx="3657600" cy="523220"/>
          </a:xfrm>
          <a:prstGeom prst="rect">
            <a:avLst/>
          </a:prstGeom>
          <a:noFill/>
        </p:spPr>
        <p:txBody>
          <a:bodyPr wrap="square" rtlCol="0">
            <a:spAutoFit/>
          </a:bodyPr>
          <a:lstStyle/>
          <a:p>
            <a:r>
              <a:rPr lang="bn-BD" sz="2800" dirty="0" smtClean="0"/>
              <a:t>(৩) ঘুড়ি কৌশলে ওড়ানো হয়।  </a:t>
            </a:r>
            <a:endParaRPr lang="en-US" sz="2800" dirty="0"/>
          </a:p>
        </p:txBody>
      </p:sp>
      <p:sp>
        <p:nvSpPr>
          <p:cNvPr id="17" name="TextBox 16"/>
          <p:cNvSpPr txBox="1"/>
          <p:nvPr/>
        </p:nvSpPr>
        <p:spPr>
          <a:xfrm>
            <a:off x="4114800" y="3362980"/>
            <a:ext cx="3886200" cy="523220"/>
          </a:xfrm>
          <a:prstGeom prst="rect">
            <a:avLst/>
          </a:prstGeom>
          <a:noFill/>
        </p:spPr>
        <p:txBody>
          <a:bodyPr wrap="square" rtlCol="0">
            <a:spAutoFit/>
          </a:bodyPr>
          <a:lstStyle/>
          <a:p>
            <a:r>
              <a:rPr lang="bn-BD" sz="2800" dirty="0" smtClean="0"/>
              <a:t>(৪) প্যাঁচ লেগে কেটে গেলে  </a:t>
            </a:r>
            <a:endParaRPr lang="en-US" sz="2800" dirty="0"/>
          </a:p>
        </p:txBody>
      </p:sp>
      <p:sp>
        <p:nvSpPr>
          <p:cNvPr id="18" name="TextBox 17"/>
          <p:cNvSpPr txBox="1"/>
          <p:nvPr/>
        </p:nvSpPr>
        <p:spPr>
          <a:xfrm>
            <a:off x="4114800" y="2590800"/>
            <a:ext cx="4724400" cy="523220"/>
          </a:xfrm>
          <a:prstGeom prst="rect">
            <a:avLst/>
          </a:prstGeom>
          <a:noFill/>
        </p:spPr>
        <p:txBody>
          <a:bodyPr wrap="square" rtlCol="0">
            <a:spAutoFit/>
          </a:bodyPr>
          <a:lstStyle/>
          <a:p>
            <a:r>
              <a:rPr lang="bn-BD" sz="2800" dirty="0" smtClean="0"/>
              <a:t>(২) চিলের চেয়ে ঘুড়ি অনেক উঁচুতে ওড়ে। </a:t>
            </a:r>
            <a:endParaRPr lang="en-US" sz="2800" dirty="0"/>
          </a:p>
        </p:txBody>
      </p:sp>
      <p:sp>
        <p:nvSpPr>
          <p:cNvPr id="19" name="TextBox 18"/>
          <p:cNvSpPr txBox="1"/>
          <p:nvPr/>
        </p:nvSpPr>
        <p:spPr>
          <a:xfrm>
            <a:off x="609600" y="4876800"/>
            <a:ext cx="3886200" cy="523220"/>
          </a:xfrm>
          <a:prstGeom prst="rect">
            <a:avLst/>
          </a:prstGeom>
          <a:noFill/>
        </p:spPr>
        <p:txBody>
          <a:bodyPr wrap="square" rtlCol="0">
            <a:spAutoFit/>
          </a:bodyPr>
          <a:lstStyle/>
          <a:p>
            <a:r>
              <a:rPr lang="bn-BD" sz="2800" dirty="0" smtClean="0"/>
              <a:t>(১) চিল সুতা কেটে দেয়। </a:t>
            </a:r>
            <a:endParaRPr lang="en-US" sz="2800" dirty="0"/>
          </a:p>
        </p:txBody>
      </p:sp>
      <p:sp>
        <p:nvSpPr>
          <p:cNvPr id="20" name="TextBox 19"/>
          <p:cNvSpPr txBox="1"/>
          <p:nvPr/>
        </p:nvSpPr>
        <p:spPr>
          <a:xfrm>
            <a:off x="609600" y="5638800"/>
            <a:ext cx="3886200" cy="954107"/>
          </a:xfrm>
          <a:prstGeom prst="rect">
            <a:avLst/>
          </a:prstGeom>
          <a:noFill/>
        </p:spPr>
        <p:txBody>
          <a:bodyPr wrap="square" rtlCol="0">
            <a:spAutoFit/>
          </a:bodyPr>
          <a:lstStyle/>
          <a:p>
            <a:r>
              <a:rPr lang="bn-BD" sz="2800" dirty="0" smtClean="0"/>
              <a:t>(৩) অনেক দূরে গিয়ে </a:t>
            </a:r>
            <a:r>
              <a:rPr lang="bn-BD" sz="2800" smtClean="0"/>
              <a:t>হারিয়ে যায়।  </a:t>
            </a:r>
            <a:endParaRPr lang="en-US" sz="2800" dirty="0"/>
          </a:p>
        </p:txBody>
      </p:sp>
      <p:sp>
        <p:nvSpPr>
          <p:cNvPr id="21" name="TextBox 20"/>
          <p:cNvSpPr txBox="1"/>
          <p:nvPr/>
        </p:nvSpPr>
        <p:spPr>
          <a:xfrm>
            <a:off x="4419600" y="5648980"/>
            <a:ext cx="3657600" cy="523220"/>
          </a:xfrm>
          <a:prstGeom prst="rect">
            <a:avLst/>
          </a:prstGeom>
          <a:noFill/>
        </p:spPr>
        <p:txBody>
          <a:bodyPr wrap="square" rtlCol="0">
            <a:spAutoFit/>
          </a:bodyPr>
          <a:lstStyle/>
          <a:p>
            <a:r>
              <a:rPr lang="bn-BD" sz="2800" dirty="0" smtClean="0"/>
              <a:t>(৪) সুতা নরম হয়ে ছিঁড়ে যায়।   </a:t>
            </a:r>
            <a:endParaRPr lang="en-US" sz="2800" dirty="0"/>
          </a:p>
        </p:txBody>
      </p:sp>
      <p:sp>
        <p:nvSpPr>
          <p:cNvPr id="22" name="TextBox 21"/>
          <p:cNvSpPr txBox="1"/>
          <p:nvPr/>
        </p:nvSpPr>
        <p:spPr>
          <a:xfrm>
            <a:off x="4343400" y="4876800"/>
            <a:ext cx="4038600" cy="523220"/>
          </a:xfrm>
          <a:prstGeom prst="rect">
            <a:avLst/>
          </a:prstGeom>
          <a:noFill/>
        </p:spPr>
        <p:txBody>
          <a:bodyPr wrap="square" rtlCol="0">
            <a:spAutoFit/>
          </a:bodyPr>
          <a:lstStyle/>
          <a:p>
            <a:r>
              <a:rPr lang="bn-BD" sz="2800" dirty="0" smtClean="0"/>
              <a:t>(২) প্যাঁচ লেগে সুতা ছিঁড়ে যায়। </a:t>
            </a:r>
            <a:endParaRPr lang="en-US" sz="2800" dirty="0"/>
          </a:p>
        </p:txBody>
      </p:sp>
      <p:sp>
        <p:nvSpPr>
          <p:cNvPr id="42" name="Freeform 41"/>
          <p:cNvSpPr/>
          <p:nvPr/>
        </p:nvSpPr>
        <p:spPr>
          <a:xfrm>
            <a:off x="4800600" y="4724400"/>
            <a:ext cx="609599" cy="457200"/>
          </a:xfrm>
          <a:custGeom>
            <a:avLst/>
            <a:gdLst>
              <a:gd name="connsiteX0" fmla="*/ 0 w 1055077"/>
              <a:gd name="connsiteY0" fmla="*/ 267286 h 550985"/>
              <a:gd name="connsiteX1" fmla="*/ 309490 w 1055077"/>
              <a:gd name="connsiteY1" fmla="*/ 506437 h 550985"/>
              <a:gd name="connsiteX2" fmla="*/ 1055077 w 1055077"/>
              <a:gd name="connsiteY2" fmla="*/ 0 h 550985"/>
              <a:gd name="connsiteX3" fmla="*/ 1055077 w 1055077"/>
              <a:gd name="connsiteY3" fmla="*/ 0 h 550985"/>
            </a:gdLst>
            <a:ahLst/>
            <a:cxnLst>
              <a:cxn ang="0">
                <a:pos x="connsiteX0" y="connsiteY0"/>
              </a:cxn>
              <a:cxn ang="0">
                <a:pos x="connsiteX1" y="connsiteY1"/>
              </a:cxn>
              <a:cxn ang="0">
                <a:pos x="connsiteX2" y="connsiteY2"/>
              </a:cxn>
              <a:cxn ang="0">
                <a:pos x="connsiteX3" y="connsiteY3"/>
              </a:cxn>
            </a:cxnLst>
            <a:rect l="l" t="t" r="r" b="b"/>
            <a:pathLst>
              <a:path w="1055077" h="550985">
                <a:moveTo>
                  <a:pt x="0" y="267286"/>
                </a:moveTo>
                <a:cubicBezTo>
                  <a:pt x="66822" y="409135"/>
                  <a:pt x="133644" y="550985"/>
                  <a:pt x="309490" y="506437"/>
                </a:cubicBezTo>
                <a:cubicBezTo>
                  <a:pt x="485336" y="461889"/>
                  <a:pt x="1055077" y="0"/>
                  <a:pt x="1055077" y="0"/>
                </a:cubicBezTo>
                <a:lnTo>
                  <a:pt x="1055077" y="0"/>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3" name="Freeform 42"/>
          <p:cNvSpPr/>
          <p:nvPr/>
        </p:nvSpPr>
        <p:spPr>
          <a:xfrm>
            <a:off x="4114800" y="2362200"/>
            <a:ext cx="457199" cy="629529"/>
          </a:xfrm>
          <a:custGeom>
            <a:avLst/>
            <a:gdLst>
              <a:gd name="connsiteX0" fmla="*/ 0 w 1055077"/>
              <a:gd name="connsiteY0" fmla="*/ 267286 h 550985"/>
              <a:gd name="connsiteX1" fmla="*/ 309490 w 1055077"/>
              <a:gd name="connsiteY1" fmla="*/ 506437 h 550985"/>
              <a:gd name="connsiteX2" fmla="*/ 1055077 w 1055077"/>
              <a:gd name="connsiteY2" fmla="*/ 0 h 550985"/>
              <a:gd name="connsiteX3" fmla="*/ 1055077 w 1055077"/>
              <a:gd name="connsiteY3" fmla="*/ 0 h 550985"/>
            </a:gdLst>
            <a:ahLst/>
            <a:cxnLst>
              <a:cxn ang="0">
                <a:pos x="connsiteX0" y="connsiteY0"/>
              </a:cxn>
              <a:cxn ang="0">
                <a:pos x="connsiteX1" y="connsiteY1"/>
              </a:cxn>
              <a:cxn ang="0">
                <a:pos x="connsiteX2" y="connsiteY2"/>
              </a:cxn>
              <a:cxn ang="0">
                <a:pos x="connsiteX3" y="connsiteY3"/>
              </a:cxn>
            </a:cxnLst>
            <a:rect l="l" t="t" r="r" b="b"/>
            <a:pathLst>
              <a:path w="1055077" h="550985">
                <a:moveTo>
                  <a:pt x="0" y="267286"/>
                </a:moveTo>
                <a:cubicBezTo>
                  <a:pt x="66822" y="409135"/>
                  <a:pt x="133644" y="550985"/>
                  <a:pt x="309490" y="506437"/>
                </a:cubicBezTo>
                <a:cubicBezTo>
                  <a:pt x="485336" y="461889"/>
                  <a:pt x="1055077" y="0"/>
                  <a:pt x="1055077" y="0"/>
                </a:cubicBezTo>
                <a:lnTo>
                  <a:pt x="1055077" y="0"/>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9"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Effect transition="in" filter="fade">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5" grpId="0"/>
      <p:bldP spid="16" grpId="0"/>
      <p:bldP spid="17" grpId="0"/>
      <p:bldP spid="18" grpId="0"/>
      <p:bldP spid="19" grpId="0"/>
      <p:bldP spid="20" grpId="0"/>
      <p:bldP spid="21" grpId="0"/>
      <p:bldP spid="22" grpId="0"/>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19200" y="1981200"/>
            <a:ext cx="6705600" cy="3687763"/>
          </a:xfrm>
        </p:spPr>
        <p:txBody>
          <a:bodyPr>
            <a:normAutofit/>
          </a:bodyPr>
          <a:lstStyle/>
          <a:p>
            <a:pPr lvl="0" algn="ctr">
              <a:buNone/>
              <a:defRPr/>
            </a:pPr>
            <a:r>
              <a:rPr lang="bn-BD" sz="5400" b="1" dirty="0" smtClean="0">
                <a:ln w="17780" cmpd="sng">
                  <a:solidFill>
                    <a:srgbClr val="FFFF00"/>
                  </a:solidFill>
                  <a:prstDash val="solid"/>
                  <a:miter lim="800000"/>
                </a:ln>
                <a:solidFill>
                  <a:srgbClr val="00B050"/>
                </a:solidFill>
                <a:effectLst>
                  <a:outerShdw blurRad="50800" algn="tl" rotWithShape="0">
                    <a:srgbClr val="000000"/>
                  </a:outerShdw>
                </a:effectLst>
                <a:latin typeface="NikoshBAN" pitchFamily="2" charset="0"/>
                <a:cs typeface="NikoshBAN" pitchFamily="2" charset="0"/>
              </a:rPr>
              <a:t>মাহফুজ আরা সুলতানা</a:t>
            </a:r>
            <a:endParaRPr lang="en-US" sz="5400" b="1" dirty="0" smtClean="0">
              <a:ln w="17780" cmpd="sng">
                <a:solidFill>
                  <a:srgbClr val="FFFF00"/>
                </a:solidFill>
                <a:prstDash val="solid"/>
                <a:miter lim="800000"/>
              </a:ln>
              <a:solidFill>
                <a:srgbClr val="00B050"/>
              </a:solidFill>
              <a:effectLst>
                <a:outerShdw blurRad="50800" algn="tl" rotWithShape="0">
                  <a:srgbClr val="000000"/>
                </a:outerShdw>
              </a:effectLst>
              <a:latin typeface="NikoshBAN" pitchFamily="2" charset="0"/>
              <a:cs typeface="NikoshBAN" pitchFamily="2" charset="0"/>
            </a:endParaRPr>
          </a:p>
          <a:p>
            <a:pPr lvl="0" algn="ctr">
              <a:buNone/>
              <a:defRPr/>
            </a:pPr>
            <a:r>
              <a:rPr lang="bn-BD" sz="4400" dirty="0" smtClean="0">
                <a:ln>
                  <a:solidFill>
                    <a:srgbClr val="002060"/>
                  </a:solidFill>
                </a:ln>
                <a:solidFill>
                  <a:srgbClr val="7030A0"/>
                </a:solidFill>
                <a:latin typeface="NikoshBAN" pitchFamily="2" charset="0"/>
                <a:cs typeface="NikoshBAN" pitchFamily="2" charset="0"/>
              </a:rPr>
              <a:t>সহকারী শিক্ষক,</a:t>
            </a:r>
            <a:endParaRPr lang="en-US" sz="4400" dirty="0" smtClean="0">
              <a:ln>
                <a:solidFill>
                  <a:srgbClr val="002060"/>
                </a:solidFill>
              </a:ln>
              <a:solidFill>
                <a:srgbClr val="7030A0"/>
              </a:solidFill>
              <a:latin typeface="NikoshBAN" pitchFamily="2" charset="0"/>
              <a:cs typeface="NikoshBAN" pitchFamily="2" charset="0"/>
            </a:endParaRPr>
          </a:p>
          <a:p>
            <a:pPr lvl="0" algn="ctr">
              <a:buNone/>
              <a:defRPr/>
            </a:pPr>
            <a:r>
              <a:rPr lang="bn-BD" dirty="0" smtClean="0">
                <a:ln>
                  <a:solidFill>
                    <a:srgbClr val="00B050"/>
                  </a:solidFill>
                </a:ln>
                <a:latin typeface="NikoshBAN" pitchFamily="2" charset="0"/>
                <a:cs typeface="NikoshBAN" pitchFamily="2" charset="0"/>
              </a:rPr>
              <a:t>কারমাইকেল কলেজ সরকারি প্রাথমিক বিদ্যালয়,</a:t>
            </a:r>
          </a:p>
          <a:p>
            <a:pPr lvl="0" algn="ctr">
              <a:buNone/>
              <a:defRPr/>
            </a:pPr>
            <a:r>
              <a:rPr lang="bn-BD" dirty="0" smtClean="0">
                <a:ln>
                  <a:solidFill>
                    <a:srgbClr val="00B050"/>
                  </a:solidFill>
                </a:ln>
                <a:latin typeface="NikoshBAN" pitchFamily="2" charset="0"/>
                <a:cs typeface="NikoshBAN" pitchFamily="2" charset="0"/>
              </a:rPr>
              <a:t>সদর,রংপুর </a:t>
            </a:r>
            <a:r>
              <a:rPr lang="bn-BD" sz="4400" dirty="0" smtClean="0">
                <a:ln>
                  <a:solidFill>
                    <a:srgbClr val="00B050"/>
                  </a:solidFill>
                </a:ln>
                <a:latin typeface="NikoshBAN" pitchFamily="2" charset="0"/>
                <a:cs typeface="NikoshBAN" pitchFamily="2" charset="0"/>
              </a:rPr>
              <a:t> </a:t>
            </a:r>
          </a:p>
          <a:p>
            <a:pPr>
              <a:buNone/>
            </a:pPr>
            <a:endParaRPr lang="en-US" dirty="0"/>
          </a:p>
        </p:txBody>
      </p:sp>
      <p:sp>
        <p:nvSpPr>
          <p:cNvPr id="5" name="Title 4"/>
          <p:cNvSpPr txBox="1">
            <a:spLocks noGrp="1"/>
          </p:cNvSpPr>
          <p:nvPr>
            <p:ph type="title" idx="4294967295"/>
          </p:nvPr>
        </p:nvSpPr>
        <p:spPr>
          <a:xfrm>
            <a:off x="457200" y="274638"/>
            <a:ext cx="8229600" cy="1200329"/>
          </a:xfrm>
          <a:prstGeom prst="rect">
            <a:avLst/>
          </a:prstGeom>
          <a:noFill/>
        </p:spPr>
        <p:txBody>
          <a:bodyPr wrap="square" rtlCol="0">
            <a:prstTxWarp prst="textPlain">
              <a:avLst>
                <a:gd name="adj" fmla="val 41966"/>
              </a:avLst>
            </a:prstTxWarp>
            <a:spAutoFit/>
          </a:bodyPr>
          <a:lstStyle/>
          <a:p>
            <a:r>
              <a:rPr lang="bn-BD" b="1" dirty="0" smtClean="0">
                <a:ln>
                  <a:solidFill>
                    <a:srgbClr val="FF0000"/>
                  </a:solidFill>
                </a:ln>
                <a:solidFill>
                  <a:srgbClr val="FFC000"/>
                </a:solidFill>
                <a:effectLst>
                  <a:outerShdw blurRad="50800" dist="38100" dir="2700000" algn="tl" rotWithShape="0">
                    <a:prstClr val="black">
                      <a:alpha val="40000"/>
                    </a:prstClr>
                  </a:outerShdw>
                  <a:reflection blurRad="6350" stA="55000" endA="300" endPos="45500" dir="5400000" sy="-100000" algn="bl" rotWithShape="0"/>
                </a:effectLst>
                <a:latin typeface="NikoshBAN" pitchFamily="2" charset="0"/>
                <a:cs typeface="NikoshBAN" pitchFamily="2" charset="0"/>
              </a:rPr>
              <a:t>প</a:t>
            </a:r>
            <a:r>
              <a:rPr lang="bn-BD" sz="3200" b="1" dirty="0" smtClean="0">
                <a:ln>
                  <a:solidFill>
                    <a:srgbClr val="FF0000"/>
                  </a:solidFill>
                </a:ln>
                <a:solidFill>
                  <a:srgbClr val="FFC000"/>
                </a:solidFill>
                <a:effectLst>
                  <a:outerShdw blurRad="50800" dist="38100" dir="2700000" algn="tl" rotWithShape="0">
                    <a:prstClr val="black">
                      <a:alpha val="40000"/>
                    </a:prstClr>
                  </a:outerShdw>
                  <a:reflection blurRad="6350" stA="55000" endA="300" endPos="45500" dir="5400000" sy="-100000" algn="bl" rotWithShape="0"/>
                </a:effectLst>
                <a:latin typeface="NikoshBAN" pitchFamily="2" charset="0"/>
                <a:cs typeface="NikoshBAN" pitchFamily="2" charset="0"/>
              </a:rPr>
              <a:t>রিচিতি</a:t>
            </a:r>
            <a:endParaRPr lang="en-US" sz="3200" b="1" dirty="0">
              <a:ln>
                <a:solidFill>
                  <a:srgbClr val="FF0000"/>
                </a:solidFill>
              </a:ln>
              <a:solidFill>
                <a:srgbClr val="FFC000"/>
              </a:solidFill>
              <a:effectLst>
                <a:outerShdw blurRad="50800" dist="38100" dir="2700000" algn="tl" rotWithShape="0">
                  <a:prstClr val="black">
                    <a:alpha val="40000"/>
                  </a:prstClr>
                </a:outerShdw>
                <a:reflection blurRad="6350" stA="55000" endA="300" endPos="45500" dir="5400000" sy="-100000" algn="bl" rotWithShape="0"/>
              </a:effectLst>
              <a:latin typeface="NikoshBAN" pitchFamily="2" charset="0"/>
              <a:cs typeface="NikoshBAN" pitchFamily="2" charset="0"/>
            </a:endParaRPr>
          </a:p>
        </p:txBody>
      </p:sp>
      <p:pic>
        <p:nvPicPr>
          <p:cNvPr id="6" name="Picture 5" descr="flower_clip_art_2png.png"/>
          <p:cNvPicPr>
            <a:picLocks noChangeAspect="1"/>
          </p:cNvPicPr>
          <p:nvPr/>
        </p:nvPicPr>
        <p:blipFill>
          <a:blip r:embed="rId2"/>
          <a:stretch>
            <a:fillRect/>
          </a:stretch>
        </p:blipFill>
        <p:spPr>
          <a:xfrm>
            <a:off x="990600" y="3883736"/>
            <a:ext cx="2971800" cy="2694432"/>
          </a:xfrm>
          <a:prstGeom prst="rect">
            <a:avLst/>
          </a:prstGeom>
          <a:scene3d>
            <a:camera prst="perspectiveRelaxed"/>
            <a:lightRig rig="threePt" dir="t"/>
          </a:scene3d>
        </p:spPr>
      </p:pic>
      <p:pic>
        <p:nvPicPr>
          <p:cNvPr id="7" name="Picture 6" descr="flower_clip_art_2png.png"/>
          <p:cNvPicPr>
            <a:picLocks noChangeAspect="1"/>
          </p:cNvPicPr>
          <p:nvPr/>
        </p:nvPicPr>
        <p:blipFill>
          <a:blip r:embed="rId2"/>
          <a:stretch>
            <a:fillRect/>
          </a:stretch>
        </p:blipFill>
        <p:spPr>
          <a:xfrm>
            <a:off x="5562600" y="4038600"/>
            <a:ext cx="2971800" cy="2694432"/>
          </a:xfrm>
          <a:prstGeom prst="rect">
            <a:avLst/>
          </a:prstGeom>
          <a:scene3d>
            <a:camera prst="perspectiveRelaxed"/>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0" end="0"/>
                                            </p:txEl>
                                          </p:spTgt>
                                        </p:tgtEl>
                                      </p:cBhvr>
                                    </p:animEffect>
                                  </p:childTnLst>
                                </p:cTn>
                              </p:par>
                            </p:childTnLst>
                          </p:cTn>
                        </p:par>
                        <p:par>
                          <p:cTn id="27" fill="hold">
                            <p:stCondLst>
                              <p:cond delay="3000"/>
                            </p:stCondLst>
                            <p:childTnLst>
                              <p:par>
                                <p:cTn id="28" presetID="50" presetClass="entr" presetSubtype="0" decel="100000"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31"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2" dur="1000"/>
                                        <p:tgtEl>
                                          <p:spTgt spid="4">
                                            <p:txEl>
                                              <p:pRg st="1" end="1"/>
                                            </p:txEl>
                                          </p:spTgt>
                                        </p:tgtEl>
                                      </p:cBhvr>
                                    </p:animEffect>
                                  </p:childTnLst>
                                </p:cTn>
                              </p:par>
                            </p:childTnLst>
                          </p:cTn>
                        </p:par>
                        <p:par>
                          <p:cTn id="33" fill="hold">
                            <p:stCondLst>
                              <p:cond delay="4000"/>
                            </p:stCondLst>
                            <p:childTnLst>
                              <p:par>
                                <p:cTn id="34" presetID="50" presetClass="entr" presetSubtype="0" decel="100000" fill="hold" grpId="0"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p:cTn id="36"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7"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8" dur="1000"/>
                                        <p:tgtEl>
                                          <p:spTgt spid="4">
                                            <p:txEl>
                                              <p:pRg st="2" end="2"/>
                                            </p:txEl>
                                          </p:spTgt>
                                        </p:tgtEl>
                                      </p:cBhvr>
                                    </p:animEffect>
                                  </p:childTnLst>
                                </p:cTn>
                              </p:par>
                            </p:childTnLst>
                          </p:cTn>
                        </p:par>
                        <p:par>
                          <p:cTn id="39" fill="hold">
                            <p:stCondLst>
                              <p:cond delay="5000"/>
                            </p:stCondLst>
                            <p:childTnLst>
                              <p:par>
                                <p:cTn id="40" presetID="50" presetClass="entr" presetSubtype="0" decel="100000" fill="hold" grpId="0" nodeType="after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81000"/>
            <a:ext cx="3048000" cy="830997"/>
          </a:xfrm>
          <a:prstGeom prst="rect">
            <a:avLst/>
          </a:prstGeom>
          <a:noFill/>
          <a:ln>
            <a:solidFill>
              <a:srgbClr val="C00000"/>
            </a:solidFill>
          </a:ln>
        </p:spPr>
        <p:txBody>
          <a:bodyPr wrap="square" rtlCol="0">
            <a:spAutoFit/>
          </a:bodyPr>
          <a:lstStyle/>
          <a:p>
            <a:r>
              <a:rPr lang="bn-BD" sz="48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একাকী কাজ</a:t>
            </a:r>
            <a:endParaRPr lang="en-US" sz="48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3" name="TextBox 2"/>
          <p:cNvSpPr txBox="1"/>
          <p:nvPr/>
        </p:nvSpPr>
        <p:spPr>
          <a:xfrm>
            <a:off x="1295400" y="1371600"/>
            <a:ext cx="6553200" cy="707886"/>
          </a:xfrm>
          <a:prstGeom prst="rect">
            <a:avLst/>
          </a:prstGeom>
          <a:noFill/>
          <a:ln>
            <a:solidFill>
              <a:srgbClr val="7030A0"/>
            </a:solidFill>
          </a:ln>
        </p:spPr>
        <p:txBody>
          <a:bodyPr wrap="square" rtlCol="0">
            <a:spAutoFit/>
          </a:bodyPr>
          <a:lstStyle/>
          <a:p>
            <a:r>
              <a:rPr lang="bn-BD" sz="4000" b="1" dirty="0" smtClean="0">
                <a:effectLst>
                  <a:outerShdw blurRad="50800" dist="38100" dir="2700000" algn="tl" rotWithShape="0">
                    <a:prstClr val="black">
                      <a:alpha val="40000"/>
                    </a:prstClr>
                  </a:outerShdw>
                </a:effectLst>
                <a:latin typeface="NikoshBAN" pitchFamily="2" charset="0"/>
                <a:cs typeface="NikoshBAN" pitchFamily="2" charset="0"/>
              </a:rPr>
              <a:t>কবিতা লাইন গুলো পর পর সাজিয়ে লিখ</a:t>
            </a:r>
            <a:endParaRPr lang="en-US" sz="4000" b="1" dirty="0">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4" name="TextBox 3"/>
          <p:cNvSpPr txBox="1"/>
          <p:nvPr/>
        </p:nvSpPr>
        <p:spPr>
          <a:xfrm>
            <a:off x="1676400" y="2362200"/>
            <a:ext cx="5410200" cy="646331"/>
          </a:xfrm>
          <a:prstGeom prst="rect">
            <a:avLst/>
          </a:prstGeom>
          <a:noFill/>
          <a:ln>
            <a:solidFill>
              <a:srgbClr val="7030A0"/>
            </a:solidFill>
          </a:ln>
        </p:spPr>
        <p:txBody>
          <a:bodyPr wrap="square" rtlCol="0">
            <a:spAutoFit/>
          </a:bodyPr>
          <a:lstStyle/>
          <a:p>
            <a:pPr algn="ctr"/>
            <a:r>
              <a:rPr lang="bn-BD" sz="36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প্যাঁচ লেগে ঘুড়ি কেটে পালায়</a:t>
            </a:r>
          </a:p>
        </p:txBody>
      </p:sp>
      <p:sp>
        <p:nvSpPr>
          <p:cNvPr id="5" name="Right Arrow 4"/>
          <p:cNvSpPr/>
          <p:nvPr/>
        </p:nvSpPr>
        <p:spPr>
          <a:xfrm rot="5400000">
            <a:off x="4210812" y="2037588"/>
            <a:ext cx="445008" cy="484632"/>
          </a:xfrm>
          <a:prstGeom prst="rightArrow">
            <a:avLst/>
          </a:prstGeom>
          <a:solidFill>
            <a:schemeClr val="accent2"/>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5400000">
            <a:off x="4210812" y="1046988"/>
            <a:ext cx="445008" cy="484632"/>
          </a:xfrm>
          <a:prstGeom prst="rightArrow">
            <a:avLst/>
          </a:prstGeom>
          <a:solidFill>
            <a:schemeClr val="accent2"/>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3810000"/>
            <a:ext cx="5410200" cy="646331"/>
          </a:xfrm>
          <a:prstGeom prst="rect">
            <a:avLst/>
          </a:prstGeom>
          <a:noFill/>
          <a:ln>
            <a:solidFill>
              <a:srgbClr val="7030A0"/>
            </a:solidFill>
          </a:ln>
        </p:spPr>
        <p:txBody>
          <a:bodyPr wrap="square" rtlCol="0">
            <a:spAutoFit/>
          </a:bodyPr>
          <a:lstStyle/>
          <a:p>
            <a:pPr algn="ctr"/>
            <a:r>
              <a:rPr lang="bn-BD" sz="36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সাধ্যি কি চিল পায় নাগাল </a:t>
            </a:r>
          </a:p>
        </p:txBody>
      </p:sp>
      <p:sp>
        <p:nvSpPr>
          <p:cNvPr id="8" name="TextBox 7"/>
          <p:cNvSpPr txBox="1"/>
          <p:nvPr/>
        </p:nvSpPr>
        <p:spPr>
          <a:xfrm>
            <a:off x="1676400" y="3048000"/>
            <a:ext cx="5410200" cy="646331"/>
          </a:xfrm>
          <a:prstGeom prst="rect">
            <a:avLst/>
          </a:prstGeom>
          <a:noFill/>
          <a:ln>
            <a:solidFill>
              <a:srgbClr val="7030A0"/>
            </a:solidFill>
          </a:ln>
        </p:spPr>
        <p:txBody>
          <a:bodyPr wrap="square" rtlCol="0">
            <a:spAutoFit/>
          </a:bodyPr>
          <a:lstStyle/>
          <a:p>
            <a:pPr algn="ctr"/>
            <a:r>
              <a:rPr lang="bn-BD" sz="36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ঘুড়িরা পড়েছে হাতেতে কার, </a:t>
            </a:r>
          </a:p>
        </p:txBody>
      </p:sp>
      <p:sp>
        <p:nvSpPr>
          <p:cNvPr id="9" name="TextBox 8"/>
          <p:cNvSpPr txBox="1"/>
          <p:nvPr/>
        </p:nvSpPr>
        <p:spPr>
          <a:xfrm>
            <a:off x="1600200" y="5867400"/>
            <a:ext cx="5410200" cy="646331"/>
          </a:xfrm>
          <a:prstGeom prst="rect">
            <a:avLst/>
          </a:prstGeom>
          <a:noFill/>
          <a:ln>
            <a:solidFill>
              <a:srgbClr val="7030A0"/>
            </a:solidFill>
          </a:ln>
        </p:spPr>
        <p:txBody>
          <a:bodyPr wrap="square" rtlCol="0">
            <a:spAutoFit/>
          </a:bodyPr>
          <a:lstStyle/>
          <a:p>
            <a:pPr algn="ctr"/>
            <a:r>
              <a:rPr lang="bn-BD" sz="36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আকাশের কোথা কোন কোনায়  </a:t>
            </a:r>
          </a:p>
        </p:txBody>
      </p:sp>
      <p:sp>
        <p:nvSpPr>
          <p:cNvPr id="10" name="TextBox 9"/>
          <p:cNvSpPr txBox="1"/>
          <p:nvPr/>
        </p:nvSpPr>
        <p:spPr>
          <a:xfrm>
            <a:off x="1600200" y="4495800"/>
            <a:ext cx="5410200" cy="646331"/>
          </a:xfrm>
          <a:prstGeom prst="rect">
            <a:avLst/>
          </a:prstGeom>
          <a:noFill/>
          <a:ln>
            <a:solidFill>
              <a:srgbClr val="7030A0"/>
            </a:solidFill>
          </a:ln>
        </p:spPr>
        <p:txBody>
          <a:bodyPr wrap="square" rtlCol="0">
            <a:spAutoFit/>
          </a:bodyPr>
          <a:lstStyle/>
          <a:p>
            <a:pPr algn="ctr"/>
            <a:r>
              <a:rPr lang="bn-BD" sz="36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ভারি যে কঠিন ঘুড়ির চাল, </a:t>
            </a:r>
          </a:p>
        </p:txBody>
      </p:sp>
      <p:sp>
        <p:nvSpPr>
          <p:cNvPr id="11" name="TextBox 10"/>
          <p:cNvSpPr txBox="1"/>
          <p:nvPr/>
        </p:nvSpPr>
        <p:spPr>
          <a:xfrm>
            <a:off x="1600200" y="5181600"/>
            <a:ext cx="5410200" cy="646331"/>
          </a:xfrm>
          <a:prstGeom prst="rect">
            <a:avLst/>
          </a:prstGeom>
          <a:noFill/>
          <a:ln>
            <a:solidFill>
              <a:srgbClr val="7030A0"/>
            </a:solidFill>
          </a:ln>
        </p:spPr>
        <p:txBody>
          <a:bodyPr wrap="square" rtlCol="0">
            <a:spAutoFit/>
          </a:bodyPr>
          <a:lstStyle/>
          <a:p>
            <a:pPr algn="ctr"/>
            <a:r>
              <a:rPr lang="bn-BD" sz="36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খবর রেখেছে কেউ কি তার? </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strVal val="#ppt_w*0.05"/>
                                          </p:val>
                                        </p:tav>
                                        <p:tav tm="100000">
                                          <p:val>
                                            <p:strVal val="#ppt_w"/>
                                          </p:val>
                                        </p:tav>
                                      </p:tavLst>
                                    </p:anim>
                                    <p:anim calcmode="lin" valueType="num">
                                      <p:cBhvr>
                                        <p:cTn id="20" dur="2000" fill="hold"/>
                                        <p:tgtEl>
                                          <p:spTgt spid="3"/>
                                        </p:tgtEl>
                                        <p:attrNameLst>
                                          <p:attrName>ppt_h</p:attrName>
                                        </p:attrNameLst>
                                      </p:cBhvr>
                                      <p:tavLst>
                                        <p:tav tm="0">
                                          <p:val>
                                            <p:strVal val="#ppt_h"/>
                                          </p:val>
                                        </p:tav>
                                        <p:tav tm="100000">
                                          <p:val>
                                            <p:strVal val="#ppt_h"/>
                                          </p:val>
                                        </p:tav>
                                      </p:tavLst>
                                    </p:anim>
                                    <p:anim calcmode="lin" valueType="num">
                                      <p:cBhvr>
                                        <p:cTn id="21" dur="2000" fill="hold"/>
                                        <p:tgtEl>
                                          <p:spTgt spid="3"/>
                                        </p:tgtEl>
                                        <p:attrNameLst>
                                          <p:attrName>ppt_x</p:attrName>
                                        </p:attrNameLst>
                                      </p:cBhvr>
                                      <p:tavLst>
                                        <p:tav tm="0">
                                          <p:val>
                                            <p:strVal val="#ppt_x-.2"/>
                                          </p:val>
                                        </p:tav>
                                        <p:tav tm="100000">
                                          <p:val>
                                            <p:strVal val="#ppt_x"/>
                                          </p:val>
                                        </p:tav>
                                      </p:tavLst>
                                    </p:anim>
                                    <p:anim calcmode="lin" valueType="num">
                                      <p:cBhvr>
                                        <p:cTn id="22" dur="2000" fill="hold"/>
                                        <p:tgtEl>
                                          <p:spTgt spid="3"/>
                                        </p:tgtEl>
                                        <p:attrNameLst>
                                          <p:attrName>ppt_y</p:attrName>
                                        </p:attrNameLst>
                                      </p:cBhvr>
                                      <p:tavLst>
                                        <p:tav tm="0">
                                          <p:val>
                                            <p:strVal val="#ppt_y"/>
                                          </p:val>
                                        </p:tav>
                                        <p:tav tm="100000">
                                          <p:val>
                                            <p:strVal val="#ppt_y"/>
                                          </p:val>
                                        </p:tav>
                                      </p:tavLst>
                                    </p:anim>
                                    <p:animEffect transition="in" filter="fade">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4"/>
                                        </p:tgtEl>
                                        <p:attrNameLst>
                                          <p:attrName>style.visibility</p:attrName>
                                        </p:attrNameLst>
                                      </p:cBhvr>
                                      <p:to>
                                        <p:strVal val="visible"/>
                                      </p:to>
                                    </p:set>
                                    <p:anim calcmode="discrete" valueType="clr">
                                      <p:cBhvr override="childStyle">
                                        <p:cTn id="3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
                                        </p:tgtEl>
                                        <p:attrNameLst>
                                          <p:attrName>fillcolor</p:attrName>
                                        </p:attrNameLst>
                                      </p:cBhvr>
                                      <p:tavLst>
                                        <p:tav tm="0">
                                          <p:val>
                                            <p:clrVal>
                                              <a:schemeClr val="accent2"/>
                                            </p:clrVal>
                                          </p:val>
                                        </p:tav>
                                        <p:tav tm="50000">
                                          <p:val>
                                            <p:clrVal>
                                              <a:schemeClr val="hlink"/>
                                            </p:clrVal>
                                          </p:val>
                                        </p:tav>
                                      </p:tavLst>
                                    </p:anim>
                                    <p:set>
                                      <p:cBhvr>
                                        <p:cTn id="36" dur="80"/>
                                        <p:tgtEl>
                                          <p:spTgt spid="4"/>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8"/>
                                        </p:tgtEl>
                                        <p:attrNameLst>
                                          <p:attrName>style.visibility</p:attrName>
                                        </p:attrNameLst>
                                      </p:cBhvr>
                                      <p:to>
                                        <p:strVal val="visible"/>
                                      </p:to>
                                    </p:set>
                                    <p:anim calcmode="discrete" valueType="clr">
                                      <p:cBhvr override="childStyle">
                                        <p:cTn id="4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8"/>
                                        </p:tgtEl>
                                        <p:attrNameLst>
                                          <p:attrName>fillcolor</p:attrName>
                                        </p:attrNameLst>
                                      </p:cBhvr>
                                      <p:tavLst>
                                        <p:tav tm="0">
                                          <p:val>
                                            <p:clrVal>
                                              <a:schemeClr val="accent2"/>
                                            </p:clrVal>
                                          </p:val>
                                        </p:tav>
                                        <p:tav tm="50000">
                                          <p:val>
                                            <p:clrVal>
                                              <a:schemeClr val="hlink"/>
                                            </p:clrVal>
                                          </p:val>
                                        </p:tav>
                                      </p:tavLst>
                                    </p:anim>
                                    <p:set>
                                      <p:cBhvr>
                                        <p:cTn id="43" dur="80"/>
                                        <p:tgtEl>
                                          <p:spTgt spid="8"/>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7"/>
                                        </p:tgtEl>
                                        <p:attrNameLst>
                                          <p:attrName>style.visibility</p:attrName>
                                        </p:attrNameLst>
                                      </p:cBhvr>
                                      <p:to>
                                        <p:strVal val="visible"/>
                                      </p:to>
                                    </p:set>
                                    <p:anim calcmode="discrete" valueType="clr">
                                      <p:cBhvr override="childStyle">
                                        <p:cTn id="4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7"/>
                                        </p:tgtEl>
                                        <p:attrNameLst>
                                          <p:attrName>fillcolor</p:attrName>
                                        </p:attrNameLst>
                                      </p:cBhvr>
                                      <p:tavLst>
                                        <p:tav tm="0">
                                          <p:val>
                                            <p:clrVal>
                                              <a:schemeClr val="accent2"/>
                                            </p:clrVal>
                                          </p:val>
                                        </p:tav>
                                        <p:tav tm="50000">
                                          <p:val>
                                            <p:clrVal>
                                              <a:schemeClr val="hlink"/>
                                            </p:clrVal>
                                          </p:val>
                                        </p:tav>
                                      </p:tavLst>
                                    </p:anim>
                                    <p:set>
                                      <p:cBhvr>
                                        <p:cTn id="50" dur="80"/>
                                        <p:tgtEl>
                                          <p:spTgt spid="7"/>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0"/>
                                        </p:tgtEl>
                                        <p:attrNameLst>
                                          <p:attrName>style.visibility</p:attrName>
                                        </p:attrNameLst>
                                      </p:cBhvr>
                                      <p:to>
                                        <p:strVal val="visible"/>
                                      </p:to>
                                    </p:set>
                                    <p:anim calcmode="discrete" valueType="clr">
                                      <p:cBhvr override="childStyle">
                                        <p:cTn id="5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0"/>
                                        </p:tgtEl>
                                        <p:attrNameLst>
                                          <p:attrName>fillcolor</p:attrName>
                                        </p:attrNameLst>
                                      </p:cBhvr>
                                      <p:tavLst>
                                        <p:tav tm="0">
                                          <p:val>
                                            <p:clrVal>
                                              <a:schemeClr val="accent2"/>
                                            </p:clrVal>
                                          </p:val>
                                        </p:tav>
                                        <p:tav tm="50000">
                                          <p:val>
                                            <p:clrVal>
                                              <a:schemeClr val="hlink"/>
                                            </p:clrVal>
                                          </p:val>
                                        </p:tav>
                                      </p:tavLst>
                                    </p:anim>
                                    <p:set>
                                      <p:cBhvr>
                                        <p:cTn id="57" dur="80"/>
                                        <p:tgtEl>
                                          <p:spTgt spid="10"/>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1"/>
                                        </p:tgtEl>
                                        <p:attrNameLst>
                                          <p:attrName>style.visibility</p:attrName>
                                        </p:attrNameLst>
                                      </p:cBhvr>
                                      <p:to>
                                        <p:strVal val="visible"/>
                                      </p:to>
                                    </p:set>
                                    <p:anim calcmode="discrete" valueType="clr">
                                      <p:cBhvr override="childStyle">
                                        <p:cTn id="6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1"/>
                                        </p:tgtEl>
                                        <p:attrNameLst>
                                          <p:attrName>fillcolor</p:attrName>
                                        </p:attrNameLst>
                                      </p:cBhvr>
                                      <p:tavLst>
                                        <p:tav tm="0">
                                          <p:val>
                                            <p:clrVal>
                                              <a:schemeClr val="accent2"/>
                                            </p:clrVal>
                                          </p:val>
                                        </p:tav>
                                        <p:tav tm="50000">
                                          <p:val>
                                            <p:clrVal>
                                              <a:schemeClr val="hlink"/>
                                            </p:clrVal>
                                          </p:val>
                                        </p:tav>
                                      </p:tavLst>
                                    </p:anim>
                                    <p:set>
                                      <p:cBhvr>
                                        <p:cTn id="64" dur="80"/>
                                        <p:tgtEl>
                                          <p:spTgt spid="11"/>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9"/>
                                        </p:tgtEl>
                                        <p:attrNameLst>
                                          <p:attrName>style.visibility</p:attrName>
                                        </p:attrNameLst>
                                      </p:cBhvr>
                                      <p:to>
                                        <p:strVal val="visible"/>
                                      </p:to>
                                    </p:set>
                                    <p:anim calcmode="discrete" valueType="clr">
                                      <p:cBhvr override="childStyle">
                                        <p:cTn id="6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9"/>
                                        </p:tgtEl>
                                        <p:attrNameLst>
                                          <p:attrName>fillcolor</p:attrName>
                                        </p:attrNameLst>
                                      </p:cBhvr>
                                      <p:tavLst>
                                        <p:tav tm="0">
                                          <p:val>
                                            <p:clrVal>
                                              <a:schemeClr val="accent2"/>
                                            </p:clrVal>
                                          </p:val>
                                        </p:tav>
                                        <p:tav tm="50000">
                                          <p:val>
                                            <p:clrVal>
                                              <a:schemeClr val="hlink"/>
                                            </p:clrVal>
                                          </p:val>
                                        </p:tav>
                                      </p:tavLst>
                                    </p:anim>
                                    <p:set>
                                      <p:cBhvr>
                                        <p:cTn id="71" dur="80"/>
                                        <p:tgtEl>
                                          <p:spTgt spid="9"/>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0" presetClass="path" presetSubtype="0" accel="50000" decel="50000" fill="hold" grpId="1" nodeType="clickEffect">
                                  <p:stCondLst>
                                    <p:cond delay="0"/>
                                  </p:stCondLst>
                                  <p:iterate type="lt">
                                    <p:tmPct val="0"/>
                                  </p:iterate>
                                  <p:childTnLst>
                                    <p:animMotion origin="layout" path="M 0 0 L 0 0.21091 " pathEditMode="relative" ptsTypes="AA">
                                      <p:cBhvr>
                                        <p:cTn id="75" dur="2000" fill="hold"/>
                                        <p:tgtEl>
                                          <p:spTgt spid="4"/>
                                        </p:tgtEl>
                                        <p:attrNameLst>
                                          <p:attrName>ppt_x</p:attrName>
                                          <p:attrName>ppt_y</p:attrName>
                                        </p:attrNameLst>
                                      </p:cBhvr>
                                    </p:animMotion>
                                  </p:childTnLst>
                                </p:cTn>
                              </p:par>
                              <p:par>
                                <p:cTn id="76" presetID="0" presetClass="path" presetSubtype="0" accel="50000" decel="50000" fill="hold" grpId="1" nodeType="withEffect">
                                  <p:stCondLst>
                                    <p:cond delay="0"/>
                                  </p:stCondLst>
                                  <p:iterate type="lt">
                                    <p:tmPct val="0"/>
                                  </p:iterate>
                                  <p:childTnLst>
                                    <p:animMotion origin="layout" path="M 0 0 L 0 0.31083 " pathEditMode="relative" ptsTypes="AA">
                                      <p:cBhvr>
                                        <p:cTn id="77" dur="2000" fill="hold"/>
                                        <p:tgtEl>
                                          <p:spTgt spid="8"/>
                                        </p:tgtEl>
                                        <p:attrNameLst>
                                          <p:attrName>ppt_x</p:attrName>
                                          <p:attrName>ppt_y</p:attrName>
                                        </p:attrNameLst>
                                      </p:cBhvr>
                                    </p:animMotion>
                                  </p:childTnLst>
                                </p:cTn>
                              </p:par>
                              <p:par>
                                <p:cTn id="78" presetID="0" presetClass="path" presetSubtype="0" accel="50000" decel="50000" fill="hold" grpId="1" nodeType="withEffect">
                                  <p:stCondLst>
                                    <p:cond delay="0"/>
                                  </p:stCondLst>
                                  <p:iterate type="lt">
                                    <p:tmPct val="0"/>
                                  </p:iterate>
                                  <p:childTnLst>
                                    <p:animMotion origin="layout" path="M 0.00833 1.10083E-6 L 0.00417 -0.10245 " pathEditMode="relative" rAng="0" ptsTypes="AA">
                                      <p:cBhvr>
                                        <p:cTn id="79" dur="2000" fill="hold"/>
                                        <p:tgtEl>
                                          <p:spTgt spid="7"/>
                                        </p:tgtEl>
                                        <p:attrNameLst>
                                          <p:attrName>ppt_x</p:attrName>
                                          <p:attrName>ppt_y</p:attrName>
                                        </p:attrNameLst>
                                      </p:cBhvr>
                                      <p:rCtr x="-2" y="-51"/>
                                    </p:animMotion>
                                  </p:childTnLst>
                                </p:cTn>
                              </p:par>
                              <p:par>
                                <p:cTn id="80" presetID="0" presetClass="path" presetSubtype="0" accel="50000" decel="50000" fill="hold" grpId="1" nodeType="withEffect">
                                  <p:stCondLst>
                                    <p:cond delay="0"/>
                                  </p:stCondLst>
                                  <p:iterate type="lt">
                                    <p:tmPct val="0"/>
                                  </p:iterate>
                                  <p:childTnLst>
                                    <p:animMotion origin="layout" path="M 0 0 L 0 -0.19981 " pathEditMode="relative" ptsTypes="AA">
                                      <p:cBhvr>
                                        <p:cTn id="81" dur="2000" fill="hold"/>
                                        <p:tgtEl>
                                          <p:spTgt spid="9"/>
                                        </p:tgtEl>
                                        <p:attrNameLst>
                                          <p:attrName>ppt_x</p:attrName>
                                          <p:attrName>ppt_y</p:attrName>
                                        </p:attrNameLst>
                                      </p:cBhvr>
                                    </p:animMotion>
                                  </p:childTnLst>
                                </p:cTn>
                              </p:par>
                              <p:par>
                                <p:cTn id="82" presetID="0" presetClass="path" presetSubtype="0" accel="50000" decel="50000" fill="hold" grpId="1" nodeType="withEffect">
                                  <p:stCondLst>
                                    <p:cond delay="0"/>
                                  </p:stCondLst>
                                  <p:iterate type="lt">
                                    <p:tmPct val="0"/>
                                  </p:iterate>
                                  <p:childTnLst>
                                    <p:animMotion origin="layout" path="M 0.00833 -3.88529E-6 L 0.00417 0.10847 " pathEditMode="relative" rAng="0" ptsTypes="AA">
                                      <p:cBhvr>
                                        <p:cTn id="83" dur="2000" fill="hold"/>
                                        <p:tgtEl>
                                          <p:spTgt spid="11"/>
                                        </p:tgtEl>
                                        <p:attrNameLst>
                                          <p:attrName>ppt_x</p:attrName>
                                          <p:attrName>ppt_y</p:attrName>
                                        </p:attrNameLst>
                                      </p:cBhvr>
                                      <p:rCtr x="-2" y="54"/>
                                    </p:animMotion>
                                  </p:childTnLst>
                                </p:cTn>
                              </p:par>
                              <p:par>
                                <p:cTn id="84" presetID="0" presetClass="path" presetSubtype="0" accel="50000" decel="50000" fill="hold" grpId="1" nodeType="withEffect">
                                  <p:stCondLst>
                                    <p:cond delay="0"/>
                                  </p:stCondLst>
                                  <p:iterate type="lt">
                                    <p:tmPct val="0"/>
                                  </p:iterate>
                                  <p:childTnLst>
                                    <p:animMotion origin="layout" path="M -3.33333E-6 3.60777E-6 L -0.00416 -0.29117 " pathEditMode="relative" rAng="0" ptsTypes="AA">
                                      <p:cBhvr>
                                        <p:cTn id="85" dur="2000" fill="hold"/>
                                        <p:tgtEl>
                                          <p:spTgt spid="10"/>
                                        </p:tgtEl>
                                        <p:attrNameLst>
                                          <p:attrName>ppt_x</p:attrName>
                                          <p:attrName>ppt_y</p:attrName>
                                        </p:attrNameLst>
                                      </p:cBhvr>
                                      <p:rCtr x="-2" y="-1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410200" y="2819400"/>
            <a:ext cx="152400" cy="2133600"/>
          </a:xfrm>
          <a:prstGeom prst="rect">
            <a:avLst/>
          </a:prstGeom>
          <a:solidFill>
            <a:srgbClr val="00B0F0"/>
          </a:solidFill>
          <a:ln w="762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00200" y="838200"/>
            <a:ext cx="3581400"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000" dirty="0" smtClean="0">
                <a:solidFill>
                  <a:schemeClr val="accent6">
                    <a:lumMod val="50000"/>
                  </a:schemeClr>
                </a:solidFill>
                <a:latin typeface="NikoshBAN" pitchFamily="2" charset="0"/>
                <a:cs typeface="NikoshBAN" pitchFamily="2" charset="0"/>
              </a:rPr>
              <a:t>রেখা টেনে </a:t>
            </a:r>
            <a:r>
              <a:rPr lang="bn-BD" sz="4000" smtClean="0">
                <a:solidFill>
                  <a:schemeClr val="accent6">
                    <a:lumMod val="50000"/>
                  </a:schemeClr>
                </a:solidFill>
                <a:latin typeface="NikoshBAN" pitchFamily="2" charset="0"/>
                <a:cs typeface="NikoshBAN" pitchFamily="2" charset="0"/>
              </a:rPr>
              <a:t>মিল কর। </a:t>
            </a:r>
            <a:endParaRPr lang="en-US" sz="4000" dirty="0">
              <a:solidFill>
                <a:schemeClr val="accent6">
                  <a:lumMod val="50000"/>
                </a:schemeClr>
              </a:solidFill>
              <a:latin typeface="NikoshBAN" pitchFamily="2" charset="0"/>
              <a:cs typeface="NikoshBAN" pitchFamily="2" charset="0"/>
            </a:endParaRPr>
          </a:p>
        </p:txBody>
      </p:sp>
      <p:cxnSp>
        <p:nvCxnSpPr>
          <p:cNvPr id="4" name="Straight Connector 3"/>
          <p:cNvCxnSpPr/>
          <p:nvPr/>
        </p:nvCxnSpPr>
        <p:spPr>
          <a:xfrm>
            <a:off x="1219200" y="1371600"/>
            <a:ext cx="2667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3321" y="2819400"/>
            <a:ext cx="2971800" cy="707886"/>
          </a:xfrm>
          <a:prstGeom prst="rect">
            <a:avLst/>
          </a:prstGeom>
          <a:noFill/>
        </p:spPr>
        <p:txBody>
          <a:bodyPr wrap="square" rtlCol="0">
            <a:spAutoFit/>
          </a:bodyPr>
          <a:lstStyle/>
          <a:p>
            <a:r>
              <a:rPr lang="bn-BD" sz="4000" dirty="0" smtClean="0">
                <a:latin typeface="NikoshBAN" pitchFamily="2" charset="0"/>
                <a:cs typeface="NikoshBAN" pitchFamily="2" charset="0"/>
              </a:rPr>
              <a:t>প্যাঁচ লেগে ঘুড়ি</a:t>
            </a:r>
            <a:endParaRPr lang="en-US" sz="4000" dirty="0">
              <a:latin typeface="NikoshBAN" pitchFamily="2" charset="0"/>
              <a:cs typeface="NikoshBAN" pitchFamily="2" charset="0"/>
            </a:endParaRPr>
          </a:p>
        </p:txBody>
      </p:sp>
      <p:sp>
        <p:nvSpPr>
          <p:cNvPr id="10" name="Rectangle 9"/>
          <p:cNvSpPr/>
          <p:nvPr/>
        </p:nvSpPr>
        <p:spPr>
          <a:xfrm>
            <a:off x="838160" y="3682425"/>
            <a:ext cx="2509020" cy="707886"/>
          </a:xfrm>
          <a:prstGeom prst="rect">
            <a:avLst/>
          </a:prstGeom>
        </p:spPr>
        <p:txBody>
          <a:bodyPr wrap="none">
            <a:spAutoFit/>
          </a:bodyPr>
          <a:lstStyle/>
          <a:p>
            <a:r>
              <a:rPr lang="bn-BD" sz="4000" dirty="0" smtClean="0">
                <a:solidFill>
                  <a:srgbClr val="A40000"/>
                </a:solidFill>
                <a:latin typeface="NikoshBAN" pitchFamily="2" charset="0"/>
                <a:cs typeface="NikoshBAN" pitchFamily="2" charset="0"/>
              </a:rPr>
              <a:t>ভারি যে কঠিন </a:t>
            </a:r>
            <a:endParaRPr lang="en-US" sz="4000" dirty="0">
              <a:solidFill>
                <a:srgbClr val="A40000"/>
              </a:solidFill>
            </a:endParaRPr>
          </a:p>
        </p:txBody>
      </p:sp>
      <p:sp>
        <p:nvSpPr>
          <p:cNvPr id="13" name="TextBox 12"/>
          <p:cNvSpPr txBox="1"/>
          <p:nvPr/>
        </p:nvSpPr>
        <p:spPr>
          <a:xfrm>
            <a:off x="6180408" y="2825260"/>
            <a:ext cx="2277792"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ঘুড়ির চাল   </a:t>
            </a:r>
            <a:endParaRPr lang="en-US" sz="4000" dirty="0">
              <a:solidFill>
                <a:srgbClr val="FF0000"/>
              </a:solidFill>
              <a:latin typeface="NikoshBAN" pitchFamily="2" charset="0"/>
              <a:cs typeface="NikoshBAN" pitchFamily="2" charset="0"/>
            </a:endParaRPr>
          </a:p>
        </p:txBody>
      </p:sp>
      <p:sp>
        <p:nvSpPr>
          <p:cNvPr id="14" name="Rectangle 13"/>
          <p:cNvSpPr/>
          <p:nvPr/>
        </p:nvSpPr>
        <p:spPr>
          <a:xfrm>
            <a:off x="6324600" y="3505200"/>
            <a:ext cx="2364750" cy="707886"/>
          </a:xfrm>
          <a:prstGeom prst="rect">
            <a:avLst/>
          </a:prstGeom>
        </p:spPr>
        <p:txBody>
          <a:bodyPr wrap="none">
            <a:spAutoFit/>
          </a:bodyPr>
          <a:lstStyle/>
          <a:p>
            <a:r>
              <a:rPr lang="bn-BD" sz="4000" dirty="0" smtClean="0">
                <a:solidFill>
                  <a:schemeClr val="accent4">
                    <a:lumMod val="75000"/>
                  </a:schemeClr>
                </a:solidFill>
                <a:latin typeface="NikoshBAN" pitchFamily="2" charset="0"/>
                <a:cs typeface="NikoshBAN" pitchFamily="2" charset="0"/>
              </a:rPr>
              <a:t>কেটে পালায়  </a:t>
            </a:r>
            <a:endParaRPr lang="en-US" sz="4000" dirty="0">
              <a:solidFill>
                <a:schemeClr val="accent4">
                  <a:lumMod val="75000"/>
                </a:schemeClr>
              </a:solidFill>
            </a:endParaRPr>
          </a:p>
        </p:txBody>
      </p:sp>
      <p:sp>
        <p:nvSpPr>
          <p:cNvPr id="15" name="Rectangle 14"/>
          <p:cNvSpPr/>
          <p:nvPr/>
        </p:nvSpPr>
        <p:spPr>
          <a:xfrm>
            <a:off x="6124136" y="4213477"/>
            <a:ext cx="2597186" cy="707886"/>
          </a:xfrm>
          <a:prstGeom prst="rect">
            <a:avLst/>
          </a:prstGeom>
        </p:spPr>
        <p:txBody>
          <a:bodyPr wrap="none">
            <a:spAutoFit/>
          </a:bodyPr>
          <a:lstStyle/>
          <a:p>
            <a:r>
              <a:rPr lang="bn-BD" sz="4000" dirty="0" smtClean="0">
                <a:solidFill>
                  <a:srgbClr val="00B050"/>
                </a:solidFill>
                <a:latin typeface="NikoshBAN" pitchFamily="2" charset="0"/>
                <a:cs typeface="NikoshBAN" pitchFamily="2" charset="0"/>
              </a:rPr>
              <a:t> কোন কোনায়  </a:t>
            </a:r>
            <a:endParaRPr lang="en-US" sz="4000" dirty="0">
              <a:solidFill>
                <a:srgbClr val="00B050"/>
              </a:solidFill>
            </a:endParaRPr>
          </a:p>
        </p:txBody>
      </p:sp>
      <p:cxnSp>
        <p:nvCxnSpPr>
          <p:cNvPr id="19" name="Straight Arrow Connector 18"/>
          <p:cNvCxnSpPr/>
          <p:nvPr/>
        </p:nvCxnSpPr>
        <p:spPr>
          <a:xfrm>
            <a:off x="3429000" y="3124200"/>
            <a:ext cx="2743200" cy="762000"/>
          </a:xfrm>
          <a:prstGeom prst="straightConnector1">
            <a:avLst/>
          </a:prstGeom>
          <a:ln w="28575">
            <a:solidFill>
              <a:srgbClr val="641F6B"/>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3" idx="1"/>
          </p:cNvCxnSpPr>
          <p:nvPr/>
        </p:nvCxnSpPr>
        <p:spPr>
          <a:xfrm flipV="1">
            <a:off x="4953000" y="3179203"/>
            <a:ext cx="1227408" cy="859400"/>
          </a:xfrm>
          <a:prstGeom prst="straightConnector1">
            <a:avLst/>
          </a:prstGeom>
          <a:ln w="28575">
            <a:solidFill>
              <a:srgbClr val="00823B"/>
            </a:solidFill>
            <a:tailEnd type="arrow"/>
          </a:ln>
        </p:spPr>
        <p:style>
          <a:lnRef idx="1">
            <a:schemeClr val="accent1"/>
          </a:lnRef>
          <a:fillRef idx="0">
            <a:schemeClr val="accent1"/>
          </a:fillRef>
          <a:effectRef idx="0">
            <a:schemeClr val="accent1"/>
          </a:effectRef>
          <a:fontRef idx="minor">
            <a:schemeClr val="tx1"/>
          </a:fontRef>
        </p:style>
      </p:cxnSp>
      <p:sp>
        <p:nvSpPr>
          <p:cNvPr id="21" name="Sun 20"/>
          <p:cNvSpPr/>
          <p:nvPr/>
        </p:nvSpPr>
        <p:spPr>
          <a:xfrm>
            <a:off x="457200" y="1066800"/>
            <a:ext cx="685800" cy="609600"/>
          </a:xfrm>
          <a:prstGeom prst="sun">
            <a:avLst>
              <a:gd name="adj" fmla="val 39359"/>
            </a:avLst>
          </a:prstGeom>
          <a:solidFill>
            <a:srgbClr val="FF0000"/>
          </a:solidFill>
          <a:ln>
            <a:solidFill>
              <a:srgbClr val="00B0F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2971800"/>
            <a:ext cx="304800" cy="304800"/>
          </a:xfrm>
          <a:prstGeom prst="ellipse">
            <a:avLst/>
          </a:prstGeom>
          <a:solidFill>
            <a:srgbClr val="92D050"/>
          </a:solidFill>
          <a:ln w="57150">
            <a:solidFill>
              <a:srgbClr val="FFFF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3886200"/>
            <a:ext cx="304800" cy="304800"/>
          </a:xfrm>
          <a:prstGeom prst="ellipse">
            <a:avLst/>
          </a:prstGeom>
          <a:solidFill>
            <a:srgbClr val="FF0000"/>
          </a:solidFill>
          <a:ln w="57150">
            <a:solidFill>
              <a:schemeClr val="bg2"/>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6"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par>
                          <p:cTn id="16" fill="hold">
                            <p:stCondLst>
                              <p:cond delay="3150"/>
                            </p:stCondLst>
                            <p:childTnLst>
                              <p:par>
                                <p:cTn id="17" presetID="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4150"/>
                            </p:stCondLst>
                            <p:childTnLst>
                              <p:par>
                                <p:cTn id="22" presetID="26"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80">
                                          <p:stCondLst>
                                            <p:cond delay="0"/>
                                          </p:stCondLst>
                                        </p:cTn>
                                        <p:tgtEl>
                                          <p:spTgt spid="27"/>
                                        </p:tgtEl>
                                      </p:cBhvr>
                                    </p:animEffect>
                                    <p:anim calcmode="lin" valueType="num">
                                      <p:cBhvr>
                                        <p:cTn id="2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0" dur="26">
                                          <p:stCondLst>
                                            <p:cond delay="650"/>
                                          </p:stCondLst>
                                        </p:cTn>
                                        <p:tgtEl>
                                          <p:spTgt spid="27"/>
                                        </p:tgtEl>
                                      </p:cBhvr>
                                      <p:to x="100000" y="60000"/>
                                    </p:animScale>
                                    <p:animScale>
                                      <p:cBhvr>
                                        <p:cTn id="31" dur="166" decel="50000">
                                          <p:stCondLst>
                                            <p:cond delay="676"/>
                                          </p:stCondLst>
                                        </p:cTn>
                                        <p:tgtEl>
                                          <p:spTgt spid="27"/>
                                        </p:tgtEl>
                                      </p:cBhvr>
                                      <p:to x="100000" y="100000"/>
                                    </p:animScale>
                                    <p:animScale>
                                      <p:cBhvr>
                                        <p:cTn id="32" dur="26">
                                          <p:stCondLst>
                                            <p:cond delay="1312"/>
                                          </p:stCondLst>
                                        </p:cTn>
                                        <p:tgtEl>
                                          <p:spTgt spid="27"/>
                                        </p:tgtEl>
                                      </p:cBhvr>
                                      <p:to x="100000" y="80000"/>
                                    </p:animScale>
                                    <p:animScale>
                                      <p:cBhvr>
                                        <p:cTn id="33" dur="166" decel="50000">
                                          <p:stCondLst>
                                            <p:cond delay="1338"/>
                                          </p:stCondLst>
                                        </p:cTn>
                                        <p:tgtEl>
                                          <p:spTgt spid="27"/>
                                        </p:tgtEl>
                                      </p:cBhvr>
                                      <p:to x="100000" y="100000"/>
                                    </p:animScale>
                                    <p:animScale>
                                      <p:cBhvr>
                                        <p:cTn id="34" dur="26">
                                          <p:stCondLst>
                                            <p:cond delay="1642"/>
                                          </p:stCondLst>
                                        </p:cTn>
                                        <p:tgtEl>
                                          <p:spTgt spid="27"/>
                                        </p:tgtEl>
                                      </p:cBhvr>
                                      <p:to x="100000" y="90000"/>
                                    </p:animScale>
                                    <p:animScale>
                                      <p:cBhvr>
                                        <p:cTn id="35" dur="166" decel="50000">
                                          <p:stCondLst>
                                            <p:cond delay="1668"/>
                                          </p:stCondLst>
                                        </p:cTn>
                                        <p:tgtEl>
                                          <p:spTgt spid="27"/>
                                        </p:tgtEl>
                                      </p:cBhvr>
                                      <p:to x="100000" y="100000"/>
                                    </p:animScale>
                                    <p:animScale>
                                      <p:cBhvr>
                                        <p:cTn id="36" dur="26">
                                          <p:stCondLst>
                                            <p:cond delay="1808"/>
                                          </p:stCondLst>
                                        </p:cTn>
                                        <p:tgtEl>
                                          <p:spTgt spid="27"/>
                                        </p:tgtEl>
                                      </p:cBhvr>
                                      <p:to x="100000" y="95000"/>
                                    </p:animScale>
                                    <p:animScale>
                                      <p:cBhvr>
                                        <p:cTn id="37" dur="166" decel="50000">
                                          <p:stCondLst>
                                            <p:cond delay="1834"/>
                                          </p:stCondLst>
                                        </p:cTn>
                                        <p:tgtEl>
                                          <p:spTgt spid="27"/>
                                        </p:tgtEl>
                                      </p:cBhvr>
                                      <p:to x="100000" y="100000"/>
                                    </p:animScale>
                                  </p:childTnLst>
                                </p:cTn>
                              </p:par>
                            </p:childTnLst>
                          </p:cTn>
                        </p:par>
                        <p:par>
                          <p:cTn id="38" fill="hold">
                            <p:stCondLst>
                              <p:cond delay="6150"/>
                            </p:stCondLst>
                            <p:childTnLst>
                              <p:par>
                                <p:cTn id="39" presetID="55"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childTnLst>
                          </p:cTn>
                        </p:par>
                        <p:par>
                          <p:cTn id="44" fill="hold">
                            <p:stCondLst>
                              <p:cond delay="7150"/>
                            </p:stCondLst>
                            <p:childTnLst>
                              <p:par>
                                <p:cTn id="45" presetID="26"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80">
                                          <p:stCondLst>
                                            <p:cond delay="0"/>
                                          </p:stCondLst>
                                        </p:cTn>
                                        <p:tgtEl>
                                          <p:spTgt spid="28"/>
                                        </p:tgtEl>
                                      </p:cBhvr>
                                    </p:animEffect>
                                    <p:anim calcmode="lin" valueType="num">
                                      <p:cBhvr>
                                        <p:cTn id="4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53" dur="26">
                                          <p:stCondLst>
                                            <p:cond delay="650"/>
                                          </p:stCondLst>
                                        </p:cTn>
                                        <p:tgtEl>
                                          <p:spTgt spid="28"/>
                                        </p:tgtEl>
                                      </p:cBhvr>
                                      <p:to x="100000" y="60000"/>
                                    </p:animScale>
                                    <p:animScale>
                                      <p:cBhvr>
                                        <p:cTn id="54" dur="166" decel="50000">
                                          <p:stCondLst>
                                            <p:cond delay="676"/>
                                          </p:stCondLst>
                                        </p:cTn>
                                        <p:tgtEl>
                                          <p:spTgt spid="28"/>
                                        </p:tgtEl>
                                      </p:cBhvr>
                                      <p:to x="100000" y="100000"/>
                                    </p:animScale>
                                    <p:animScale>
                                      <p:cBhvr>
                                        <p:cTn id="55" dur="26">
                                          <p:stCondLst>
                                            <p:cond delay="1312"/>
                                          </p:stCondLst>
                                        </p:cTn>
                                        <p:tgtEl>
                                          <p:spTgt spid="28"/>
                                        </p:tgtEl>
                                      </p:cBhvr>
                                      <p:to x="100000" y="80000"/>
                                    </p:animScale>
                                    <p:animScale>
                                      <p:cBhvr>
                                        <p:cTn id="56" dur="166" decel="50000">
                                          <p:stCondLst>
                                            <p:cond delay="1338"/>
                                          </p:stCondLst>
                                        </p:cTn>
                                        <p:tgtEl>
                                          <p:spTgt spid="28"/>
                                        </p:tgtEl>
                                      </p:cBhvr>
                                      <p:to x="100000" y="100000"/>
                                    </p:animScale>
                                    <p:animScale>
                                      <p:cBhvr>
                                        <p:cTn id="57" dur="26">
                                          <p:stCondLst>
                                            <p:cond delay="1642"/>
                                          </p:stCondLst>
                                        </p:cTn>
                                        <p:tgtEl>
                                          <p:spTgt spid="28"/>
                                        </p:tgtEl>
                                      </p:cBhvr>
                                      <p:to x="100000" y="90000"/>
                                    </p:animScale>
                                    <p:animScale>
                                      <p:cBhvr>
                                        <p:cTn id="58" dur="166" decel="50000">
                                          <p:stCondLst>
                                            <p:cond delay="1668"/>
                                          </p:stCondLst>
                                        </p:cTn>
                                        <p:tgtEl>
                                          <p:spTgt spid="28"/>
                                        </p:tgtEl>
                                      </p:cBhvr>
                                      <p:to x="100000" y="100000"/>
                                    </p:animScale>
                                    <p:animScale>
                                      <p:cBhvr>
                                        <p:cTn id="59" dur="26">
                                          <p:stCondLst>
                                            <p:cond delay="1808"/>
                                          </p:stCondLst>
                                        </p:cTn>
                                        <p:tgtEl>
                                          <p:spTgt spid="28"/>
                                        </p:tgtEl>
                                      </p:cBhvr>
                                      <p:to x="100000" y="95000"/>
                                    </p:animScale>
                                    <p:animScale>
                                      <p:cBhvr>
                                        <p:cTn id="60" dur="166" decel="50000">
                                          <p:stCondLst>
                                            <p:cond delay="1834"/>
                                          </p:stCondLst>
                                        </p:cTn>
                                        <p:tgtEl>
                                          <p:spTgt spid="28"/>
                                        </p:tgtEl>
                                      </p:cBhvr>
                                      <p:to x="100000" y="100000"/>
                                    </p:animScale>
                                  </p:childTnLst>
                                </p:cTn>
                              </p:par>
                            </p:childTnLst>
                          </p:cTn>
                        </p:par>
                        <p:par>
                          <p:cTn id="61" fill="hold">
                            <p:stCondLst>
                              <p:cond delay="9150"/>
                            </p:stCondLst>
                            <p:childTnLst>
                              <p:par>
                                <p:cTn id="62" presetID="9"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dissolv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1000" fill="hold"/>
                                        <p:tgtEl>
                                          <p:spTgt spid="13"/>
                                        </p:tgtEl>
                                        <p:attrNameLst>
                                          <p:attrName>ppt_x</p:attrName>
                                        </p:attrNameLst>
                                      </p:cBhvr>
                                      <p:tavLst>
                                        <p:tav tm="0">
                                          <p:val>
                                            <p:strVal val="1+#ppt_w/2"/>
                                          </p:val>
                                        </p:tav>
                                        <p:tav tm="100000">
                                          <p:val>
                                            <p:strVal val="#ppt_x"/>
                                          </p:val>
                                        </p:tav>
                                      </p:tavLst>
                                    </p:anim>
                                    <p:anim calcmode="lin" valueType="num">
                                      <p:cBhvr additive="base">
                                        <p:cTn id="76" dur="1000" fill="hold"/>
                                        <p:tgtEl>
                                          <p:spTgt spid="13"/>
                                        </p:tgtEl>
                                        <p:attrNameLst>
                                          <p:attrName>ppt_y</p:attrName>
                                        </p:attrNameLst>
                                      </p:cBhvr>
                                      <p:tavLst>
                                        <p:tav tm="0">
                                          <p:val>
                                            <p:strVal val="#ppt_y"/>
                                          </p:val>
                                        </p:tav>
                                        <p:tav tm="100000">
                                          <p:val>
                                            <p:strVal val="#ppt_y"/>
                                          </p:val>
                                        </p:tav>
                                      </p:tavLst>
                                    </p:anim>
                                  </p:childTnLst>
                                </p:cTn>
                              </p:par>
                            </p:childTnLst>
                          </p:cTn>
                        </p:par>
                        <p:par>
                          <p:cTn id="77" fill="hold">
                            <p:stCondLst>
                              <p:cond delay="10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4"/>
                                        </p:tgtEl>
                                        <p:attrNameLst>
                                          <p:attrName>style.visibility</p:attrName>
                                        </p:attrNameLst>
                                      </p:cBhvr>
                                      <p:to>
                                        <p:strVal val="visible"/>
                                      </p:to>
                                    </p:set>
                                    <p:anim calcmode="lin" valueType="num">
                                      <p:cBhvr>
                                        <p:cTn id="80"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1" dur="1000" fill="hold"/>
                                        <p:tgtEl>
                                          <p:spTgt spid="14"/>
                                        </p:tgtEl>
                                        <p:attrNameLst>
                                          <p:attrName>ppt_y</p:attrName>
                                        </p:attrNameLst>
                                      </p:cBhvr>
                                      <p:tavLst>
                                        <p:tav tm="0">
                                          <p:val>
                                            <p:strVal val="#ppt_y"/>
                                          </p:val>
                                        </p:tav>
                                        <p:tav tm="100000">
                                          <p:val>
                                            <p:strVal val="#ppt_y"/>
                                          </p:val>
                                        </p:tav>
                                      </p:tavLst>
                                    </p:anim>
                                    <p:anim calcmode="lin" valueType="num">
                                      <p:cBhvr>
                                        <p:cTn id="82"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3"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4" dur="1000" tmFilter="0,0; .5, 1; 1, 1"/>
                                        <p:tgtEl>
                                          <p:spTgt spid="14"/>
                                        </p:tgtEl>
                                      </p:cBhvr>
                                    </p:animEffect>
                                  </p:childTnLst>
                                </p:cTn>
                              </p:par>
                            </p:childTnLst>
                          </p:cTn>
                        </p:par>
                        <p:par>
                          <p:cTn id="85" fill="hold">
                            <p:stCondLst>
                              <p:cond delay="28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15"/>
                                        </p:tgtEl>
                                        <p:attrNameLst>
                                          <p:attrName>style.visibility</p:attrName>
                                        </p:attrNameLst>
                                      </p:cBhvr>
                                      <p:to>
                                        <p:strVal val="visible"/>
                                      </p:to>
                                    </p:set>
                                    <p:anim by="(-#ppt_w*2)" calcmode="lin" valueType="num">
                                      <p:cBhvr rctx="PPT">
                                        <p:cTn id="88" dur="500" autoRev="1" fill="hold">
                                          <p:stCondLst>
                                            <p:cond delay="0"/>
                                          </p:stCondLst>
                                        </p:cTn>
                                        <p:tgtEl>
                                          <p:spTgt spid="15"/>
                                        </p:tgtEl>
                                        <p:attrNameLst>
                                          <p:attrName>ppt_w</p:attrName>
                                        </p:attrNameLst>
                                      </p:cBhvr>
                                    </p:anim>
                                    <p:anim by="(#ppt_w*0.50)" calcmode="lin" valueType="num">
                                      <p:cBhvr>
                                        <p:cTn id="89" dur="500" decel="50000" autoRev="1" fill="hold">
                                          <p:stCondLst>
                                            <p:cond delay="0"/>
                                          </p:stCondLst>
                                        </p:cTn>
                                        <p:tgtEl>
                                          <p:spTgt spid="15"/>
                                        </p:tgtEl>
                                        <p:attrNameLst>
                                          <p:attrName>ppt_x</p:attrName>
                                        </p:attrNameLst>
                                      </p:cBhvr>
                                    </p:anim>
                                    <p:anim from="(-#ppt_h/2)" to="(#ppt_y)" calcmode="lin" valueType="num">
                                      <p:cBhvr>
                                        <p:cTn id="90" dur="1000" fill="hold">
                                          <p:stCondLst>
                                            <p:cond delay="0"/>
                                          </p:stCondLst>
                                        </p:cTn>
                                        <p:tgtEl>
                                          <p:spTgt spid="15"/>
                                        </p:tgtEl>
                                        <p:attrNameLst>
                                          <p:attrName>ppt_y</p:attrName>
                                        </p:attrNameLst>
                                      </p:cBhvr>
                                    </p:anim>
                                    <p:animRot by="21600000">
                                      <p:cBhvr>
                                        <p:cTn id="91" dur="1000" fill="hold">
                                          <p:stCondLst>
                                            <p:cond delay="0"/>
                                          </p:stCondLst>
                                        </p:cTn>
                                        <p:tgtEl>
                                          <p:spTgt spid="15"/>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39" presetClass="entr" presetSubtype="0" accel="100000"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103"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104"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10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P spid="14" grpId="0"/>
      <p:bldP spid="15" grpId="0"/>
      <p:bldP spid="21"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762000"/>
            <a:ext cx="3352800" cy="1015663"/>
          </a:xfrm>
          <a:prstGeom prst="rect">
            <a:avLst/>
          </a:prstGeom>
          <a:noFill/>
        </p:spPr>
        <p:txBody>
          <a:bodyPr wrap="square" rtlCol="0">
            <a:spAutoFit/>
          </a:bodyPr>
          <a:lstStyle/>
          <a:p>
            <a:pPr algn="ctr"/>
            <a:r>
              <a:rPr lang="bn-BD" sz="6000" dirty="0" smtClean="0"/>
              <a:t>চিন্তা করে বল </a:t>
            </a:r>
            <a:endParaRPr lang="en-US" sz="6000" dirty="0"/>
          </a:p>
        </p:txBody>
      </p:sp>
      <p:sp>
        <p:nvSpPr>
          <p:cNvPr id="4" name="Cloud 3"/>
          <p:cNvSpPr/>
          <p:nvPr/>
        </p:nvSpPr>
        <p:spPr>
          <a:xfrm>
            <a:off x="2286000" y="2743200"/>
            <a:ext cx="4876800" cy="3505200"/>
          </a:xfrm>
          <a:prstGeom prst="cloud">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0" y="3429000"/>
            <a:ext cx="3352800" cy="2308324"/>
          </a:xfrm>
          <a:prstGeom prst="rect">
            <a:avLst/>
          </a:prstGeom>
          <a:noFill/>
        </p:spPr>
        <p:txBody>
          <a:bodyPr wrap="square" rtlCol="0">
            <a:spAutoFit/>
          </a:bodyPr>
          <a:lstStyle/>
          <a:p>
            <a:r>
              <a:rPr lang="bn-BD" sz="36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তুমি কি কখনও ঘুড়ি উড়িয়েছ?ঘুড়ির উড়ানোর</a:t>
            </a:r>
            <a:r>
              <a:rPr lang="en-US" sz="36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bn-BD" sz="36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বা বানানোর অভিজ্ঞতা বর্ণনা কর। </a:t>
            </a:r>
            <a:endParaRPr lang="en-US" sz="36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cxnSp>
        <p:nvCxnSpPr>
          <p:cNvPr id="6" name="Straight Connector 5"/>
          <p:cNvCxnSpPr/>
          <p:nvPr/>
        </p:nvCxnSpPr>
        <p:spPr>
          <a:xfrm>
            <a:off x="838200" y="1522412"/>
            <a:ext cx="5410200" cy="1588"/>
          </a:xfrm>
          <a:prstGeom prst="line">
            <a:avLst/>
          </a:prstGeom>
          <a:ln w="76200">
            <a:solidFill>
              <a:srgbClr val="ABC67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3"/>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57200"/>
            <a:ext cx="2209800" cy="70788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000" dirty="0" smtClean="0">
                <a:solidFill>
                  <a:schemeClr val="bg1"/>
                </a:solidFill>
                <a:latin typeface="NikoshBAN" pitchFamily="2" charset="0"/>
                <a:cs typeface="NikoshBAN" pitchFamily="2" charset="0"/>
              </a:rPr>
              <a:t>মূল্যায়ন </a:t>
            </a:r>
            <a:endParaRPr lang="en-US" sz="4000" dirty="0">
              <a:solidFill>
                <a:schemeClr val="bg1"/>
              </a:solidFill>
              <a:latin typeface="NikoshBAN" pitchFamily="2" charset="0"/>
              <a:cs typeface="NikoshBAN" pitchFamily="2" charset="0"/>
            </a:endParaRPr>
          </a:p>
        </p:txBody>
      </p:sp>
      <p:sp>
        <p:nvSpPr>
          <p:cNvPr id="3" name="TextBox 2"/>
          <p:cNvSpPr txBox="1"/>
          <p:nvPr/>
        </p:nvSpPr>
        <p:spPr>
          <a:xfrm>
            <a:off x="1600200" y="2895600"/>
            <a:ext cx="5715000" cy="1938992"/>
          </a:xfrm>
          <a:prstGeom prst="rect">
            <a:avLst/>
          </a:prstGeom>
          <a:noFill/>
        </p:spPr>
        <p:txBody>
          <a:bodyPr wrap="square" rtlCol="0">
            <a:spAutoFit/>
          </a:bodyPr>
          <a:lstStyle/>
          <a:p>
            <a:pPr algn="ctr"/>
            <a:r>
              <a:rPr lang="bn-BD" sz="4000" dirty="0" smtClean="0">
                <a:solidFill>
                  <a:srgbClr val="FF0000"/>
                </a:solidFill>
                <a:latin typeface="NikoshBAN" pitchFamily="2" charset="0"/>
                <a:cs typeface="NikoshBAN" pitchFamily="2" charset="0"/>
              </a:rPr>
              <a:t>(</a:t>
            </a:r>
            <a:r>
              <a:rPr lang="bn-BD" sz="4000" dirty="0" smtClean="0">
                <a:solidFill>
                  <a:srgbClr val="641F6B"/>
                </a:solidFill>
                <a:latin typeface="NikoshBAN" pitchFamily="2" charset="0"/>
                <a:cs typeface="NikoshBAN" pitchFamily="2" charset="0"/>
              </a:rPr>
              <a:t>ক</a:t>
            </a:r>
            <a:r>
              <a:rPr lang="bn-BD" sz="4000" dirty="0" smtClean="0">
                <a:solidFill>
                  <a:srgbClr val="FF0000"/>
                </a:solidFill>
                <a:latin typeface="NikoshBAN" pitchFamily="2" charset="0"/>
                <a:cs typeface="NikoshBAN" pitchFamily="2" charset="0"/>
              </a:rPr>
              <a:t>) </a:t>
            </a:r>
            <a:r>
              <a:rPr lang="bn-BD" sz="4000" dirty="0" smtClean="0">
                <a:solidFill>
                  <a:schemeClr val="accent2">
                    <a:lumMod val="50000"/>
                  </a:schemeClr>
                </a:solidFill>
                <a:latin typeface="NikoshBAN" pitchFamily="2" charset="0"/>
                <a:cs typeface="NikoshBAN" pitchFamily="2" charset="0"/>
              </a:rPr>
              <a:t>পাঠ্যাংশের মূল বিষয়বস্তু নিজের ভাষায় বল।</a:t>
            </a:r>
          </a:p>
          <a:p>
            <a:pPr algn="ctr"/>
            <a:r>
              <a:rPr lang="bn-BD" sz="4000" dirty="0" smtClean="0">
                <a:solidFill>
                  <a:srgbClr val="FF0000"/>
                </a:solidFill>
                <a:latin typeface="NikoshBAN" pitchFamily="2" charset="0"/>
                <a:cs typeface="NikoshBAN" pitchFamily="2" charset="0"/>
              </a:rPr>
              <a:t> </a:t>
            </a:r>
          </a:p>
        </p:txBody>
      </p:sp>
      <p:cxnSp>
        <p:nvCxnSpPr>
          <p:cNvPr id="6" name="Straight Connector 5"/>
          <p:cNvCxnSpPr/>
          <p:nvPr/>
        </p:nvCxnSpPr>
        <p:spPr>
          <a:xfrm>
            <a:off x="838200" y="1522412"/>
            <a:ext cx="5410200" cy="1588"/>
          </a:xfrm>
          <a:prstGeom prst="line">
            <a:avLst/>
          </a:prstGeom>
          <a:ln w="76200">
            <a:solidFill>
              <a:srgbClr val="ABC67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753894" y="1180306"/>
            <a:ext cx="1143000" cy="1588"/>
          </a:xfrm>
          <a:prstGeom prst="line">
            <a:avLst/>
          </a:prstGeom>
          <a:ln w="28575">
            <a:solidFill>
              <a:srgbClr val="29C7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982494" y="1408906"/>
            <a:ext cx="1143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by="(-#ppt_w*2)" calcmode="lin" valueType="num">
                                      <p:cBhvr rctx="PPT">
                                        <p:cTn id="24" dur="500" autoRev="1" fill="hold">
                                          <p:stCondLst>
                                            <p:cond delay="0"/>
                                          </p:stCondLst>
                                        </p:cTn>
                                        <p:tgtEl>
                                          <p:spTgt spid="2"/>
                                        </p:tgtEl>
                                        <p:attrNameLst>
                                          <p:attrName>ppt_w</p:attrName>
                                        </p:attrNameLst>
                                      </p:cBhvr>
                                    </p:anim>
                                    <p:anim by="(#ppt_w*0.50)" calcmode="lin" valueType="num">
                                      <p:cBhvr>
                                        <p:cTn id="25" dur="500" decel="50000" autoRev="1" fill="hold">
                                          <p:stCondLst>
                                            <p:cond delay="0"/>
                                          </p:stCondLst>
                                        </p:cTn>
                                        <p:tgtEl>
                                          <p:spTgt spid="2"/>
                                        </p:tgtEl>
                                        <p:attrNameLst>
                                          <p:attrName>ppt_x</p:attrName>
                                        </p:attrNameLst>
                                      </p:cBhvr>
                                    </p:anim>
                                    <p:anim from="(-#ppt_h/2)" to="(#ppt_y)" calcmode="lin" valueType="num">
                                      <p:cBhvr>
                                        <p:cTn id="26" dur="1000" fill="hold">
                                          <p:stCondLst>
                                            <p:cond delay="0"/>
                                          </p:stCondLst>
                                        </p:cTn>
                                        <p:tgtEl>
                                          <p:spTgt spid="2"/>
                                        </p:tgtEl>
                                        <p:attrNameLst>
                                          <p:attrName>ppt_y</p:attrName>
                                        </p:attrNameLst>
                                      </p:cBhvr>
                                    </p:anim>
                                    <p:animRot by="21600000">
                                      <p:cBhvr>
                                        <p:cTn id="27" dur="1000" fill="hold">
                                          <p:stCondLst>
                                            <p:cond delay="0"/>
                                          </p:stCondLst>
                                        </p:cTn>
                                        <p:tgtEl>
                                          <p:spTgt spid="2"/>
                                        </p:tgtEl>
                                        <p:attrNameLst>
                                          <p:attrName>r</p:attrName>
                                        </p:attrNameLst>
                                      </p:cBhvr>
                                    </p:animRot>
                                  </p:childTnLst>
                                </p:cTn>
                              </p:par>
                            </p:childTnLst>
                          </p:cTn>
                        </p:par>
                        <p:par>
                          <p:cTn id="28" fill="hold">
                            <p:stCondLst>
                              <p:cond delay="1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gtEl>
                                        <p:attrNameLst>
                                          <p:attrName>ppt_y</p:attrName>
                                        </p:attrNameLst>
                                      </p:cBhvr>
                                      <p:tavLst>
                                        <p:tav tm="0">
                                          <p:val>
                                            <p:strVal val="#ppt_y"/>
                                          </p:val>
                                        </p:tav>
                                        <p:tav tm="100000">
                                          <p:val>
                                            <p:strVal val="#ppt_y"/>
                                          </p:val>
                                        </p:tav>
                                      </p:tavLst>
                                    </p:anim>
                                    <p:anim calcmode="lin" valueType="num">
                                      <p:cBhvr>
                                        <p:cTn id="3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flower-background-vector-592117.jpg"/>
          <p:cNvPicPr>
            <a:picLocks noChangeAspect="1"/>
          </p:cNvPicPr>
          <p:nvPr/>
        </p:nvPicPr>
        <p:blipFill>
          <a:blip r:embed="rId2"/>
          <a:stretch>
            <a:fillRect/>
          </a:stretch>
        </p:blipFill>
        <p:spPr>
          <a:xfrm>
            <a:off x="152400" y="220579"/>
            <a:ext cx="8686800" cy="6336632"/>
          </a:xfrm>
          <a:prstGeom prst="rect">
            <a:avLst/>
          </a:prstGeom>
        </p:spPr>
      </p:pic>
      <p:sp>
        <p:nvSpPr>
          <p:cNvPr id="6" name="TextBox 5"/>
          <p:cNvSpPr txBox="1"/>
          <p:nvPr/>
        </p:nvSpPr>
        <p:spPr>
          <a:xfrm>
            <a:off x="914400" y="685800"/>
            <a:ext cx="3962400" cy="1862048"/>
          </a:xfrm>
          <a:prstGeom prst="rect">
            <a:avLst/>
          </a:prstGeom>
          <a:noFill/>
        </p:spPr>
        <p:txBody>
          <a:bodyPr wrap="square" rtlCol="0">
            <a:prstTxWarp prst="textStop">
              <a:avLst/>
            </a:prstTxWarp>
            <a:spAutoFit/>
          </a:bodyPr>
          <a:lstStyle/>
          <a:p>
            <a:pPr algn="ctr"/>
            <a:r>
              <a:rPr lang="bn-BD" sz="11500" b="1" dirty="0" smtClean="0">
                <a:ln w="38100">
                  <a:solidFill>
                    <a:srgbClr val="7030A0"/>
                  </a:solidFill>
                  <a:prstDash val="solid"/>
                  <a:miter lim="800000"/>
                </a:ln>
                <a:solidFill>
                  <a:srgbClr val="FFC000"/>
                </a:solidFill>
                <a:effectLst>
                  <a:outerShdw blurRad="25500" dist="23000" dir="7020000" algn="tl">
                    <a:srgbClr val="000000">
                      <a:alpha val="50000"/>
                    </a:srgbClr>
                  </a:outerShdw>
                </a:effectLst>
              </a:rPr>
              <a:t>ধন্যবাদ</a:t>
            </a:r>
            <a:endParaRPr lang="en-US" sz="11500" b="1" dirty="0">
              <a:ln w="38100">
                <a:solidFill>
                  <a:srgbClr val="7030A0"/>
                </a:solidFill>
                <a:prstDash val="solid"/>
                <a:miter lim="800000"/>
              </a:ln>
              <a:solidFill>
                <a:srgbClr val="FFC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ctr">
              <a:buNone/>
            </a:pPr>
            <a:r>
              <a:rPr lang="bn-BD" sz="6600" b="1" dirty="0" smtClean="0">
                <a:solidFill>
                  <a:srgbClr val="C00000"/>
                </a:solidFill>
                <a:latin typeface="NikoshBAN" pitchFamily="2" charset="0"/>
                <a:cs typeface="NikoshBAN" pitchFamily="2" charset="0"/>
              </a:rPr>
              <a:t>শ্রেণি-</a:t>
            </a:r>
            <a:r>
              <a:rPr lang="bn-BD" sz="6600" b="1" dirty="0" smtClean="0">
                <a:solidFill>
                  <a:srgbClr val="002060"/>
                </a:solidFill>
                <a:latin typeface="NikoshBAN" pitchFamily="2" charset="0"/>
                <a:cs typeface="NikoshBAN" pitchFamily="2" charset="0"/>
              </a:rPr>
              <a:t>তৃতীয় </a:t>
            </a:r>
          </a:p>
          <a:p>
            <a:pPr algn="ctr">
              <a:buNone/>
            </a:pPr>
            <a:r>
              <a:rPr lang="bn-BD" sz="6000" b="1" dirty="0" smtClean="0">
                <a:ln>
                  <a:solidFill>
                    <a:srgbClr val="7030A0"/>
                  </a:solidFill>
                </a:ln>
                <a:solidFill>
                  <a:srgbClr val="33CC33"/>
                </a:solidFill>
                <a:effectLst>
                  <a:outerShdw blurRad="50800" dist="38100" dir="2700000" algn="tl" rotWithShape="0">
                    <a:prstClr val="black">
                      <a:alpha val="40000"/>
                    </a:prstClr>
                  </a:outerShdw>
                </a:effectLst>
                <a:latin typeface="NikoshBAN" pitchFamily="2" charset="0"/>
                <a:cs typeface="NikoshBAN" pitchFamily="2" charset="0"/>
              </a:rPr>
              <a:t>বিষয়</a:t>
            </a:r>
            <a:r>
              <a:rPr lang="bn-BD" sz="5400" b="1" dirty="0" smtClean="0">
                <a:solidFill>
                  <a:srgbClr val="FFFF00"/>
                </a:solidFill>
                <a:effectLst>
                  <a:outerShdw blurRad="50800" dist="38100" dir="2700000" algn="tl" rotWithShape="0">
                    <a:prstClr val="black">
                      <a:alpha val="40000"/>
                    </a:prstClr>
                  </a:outerShdw>
                </a:effectLst>
                <a:latin typeface="NikoshBAN" pitchFamily="2" charset="0"/>
                <a:cs typeface="NikoshBAN" pitchFamily="2" charset="0"/>
              </a:rPr>
              <a:t>-</a:t>
            </a:r>
            <a:r>
              <a:rPr lang="bn-BD" sz="54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বাংলা</a:t>
            </a:r>
          </a:p>
          <a:p>
            <a:pPr algn="ctr">
              <a:buNone/>
            </a:pPr>
            <a:r>
              <a:rPr lang="bn-BD" sz="7100" b="1" dirty="0" smtClean="0">
                <a:solidFill>
                  <a:srgbClr val="C00000"/>
                </a:solidFill>
                <a:effectLst>
                  <a:outerShdw blurRad="50800" dist="38100" dir="2700000" algn="tl" rotWithShape="0">
                    <a:prstClr val="black">
                      <a:alpha val="40000"/>
                    </a:prstClr>
                  </a:outerShdw>
                </a:effectLst>
                <a:latin typeface="NikoshBAN" pitchFamily="2" charset="0"/>
                <a:cs typeface="NikoshBAN" pitchFamily="2" charset="0"/>
              </a:rPr>
              <a:t>পাঠ-</a:t>
            </a:r>
            <a:r>
              <a:rPr lang="bn-BD" sz="4000" b="1" dirty="0" smtClean="0">
                <a:solidFill>
                  <a:srgbClr val="C00000"/>
                </a:solidFill>
                <a:effectLst>
                  <a:outerShdw blurRad="50800" dist="38100" dir="2700000" algn="tl" rotWithShape="0">
                    <a:prstClr val="black">
                      <a:alpha val="40000"/>
                    </a:prstClr>
                  </a:outerShdw>
                </a:effectLst>
                <a:latin typeface="NikoshBAN" pitchFamily="2" charset="0"/>
                <a:cs typeface="NikoshBAN" pitchFamily="2" charset="0"/>
              </a:rPr>
              <a:t> </a:t>
            </a:r>
            <a:r>
              <a:rPr lang="bn-BD" sz="5800" b="1" dirty="0" smtClean="0">
                <a:ln>
                  <a:solidFill>
                    <a:srgbClr val="00B05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rPr>
              <a:t>সতের</a:t>
            </a:r>
            <a:r>
              <a:rPr lang="en-US" sz="5800" b="1" dirty="0" smtClean="0">
                <a:solidFill>
                  <a:srgbClr val="7030A0"/>
                </a:solidFill>
                <a:effectLst>
                  <a:outerShdw blurRad="50800" dist="38100" dir="2700000" algn="tl" rotWithShape="0">
                    <a:prstClr val="black">
                      <a:alpha val="40000"/>
                    </a:prstClr>
                  </a:outerShdw>
                </a:effectLst>
                <a:latin typeface="NikoshBAN" pitchFamily="2" charset="0"/>
                <a:cs typeface="NikoshBAN" pitchFamily="2" charset="0"/>
              </a:rPr>
              <a:t>,</a:t>
            </a:r>
            <a:r>
              <a:rPr lang="bn-BD" sz="5800" b="1" dirty="0" smtClean="0">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 </a:t>
            </a:r>
            <a:r>
              <a:rPr lang="bn-BD" sz="5800" b="1" dirty="0" smtClean="0">
                <a:ln>
                  <a:solidFill>
                    <a:srgbClr val="00B050"/>
                  </a:solid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ঘুড়ি</a:t>
            </a:r>
            <a:r>
              <a:rPr lang="bn-BD" sz="5800" b="1" dirty="0" smtClean="0">
                <a:ln>
                  <a:solidFill>
                    <a:srgbClr val="7030A0"/>
                  </a:solidFill>
                </a:ln>
                <a:solidFill>
                  <a:schemeClr val="accent2">
                    <a:lumMod val="75000"/>
                  </a:schemeClr>
                </a:solidFill>
                <a:effectLst>
                  <a:outerShdw blurRad="50800" dist="38100" dir="2700000" algn="tl" rotWithShape="0">
                    <a:prstClr val="black">
                      <a:alpha val="40000"/>
                    </a:prstClr>
                  </a:outerShdw>
                </a:effectLst>
                <a:latin typeface="NikoshBAN" pitchFamily="2" charset="0"/>
                <a:cs typeface="NikoshBAN" pitchFamily="2" charset="0"/>
              </a:rPr>
              <a:t> </a:t>
            </a:r>
            <a:endParaRPr lang="bn-BD" b="1" dirty="0" smtClean="0">
              <a:ln>
                <a:solidFill>
                  <a:srgbClr val="7030A0"/>
                </a:solidFill>
              </a:ln>
              <a:solidFill>
                <a:schemeClr val="accent2">
                  <a:lumMod val="75000"/>
                </a:schemeClr>
              </a:solidFill>
              <a:effectLst>
                <a:outerShdw blurRad="50800" dist="38100" dir="2700000" algn="tl" rotWithShape="0">
                  <a:prstClr val="black">
                    <a:alpha val="40000"/>
                  </a:prstClr>
                </a:outerShdw>
              </a:effectLst>
              <a:latin typeface="NikoshBAN" pitchFamily="2" charset="0"/>
              <a:cs typeface="NikoshBAN" pitchFamily="2" charset="0"/>
            </a:endParaRPr>
          </a:p>
          <a:p>
            <a:pPr algn="ctr">
              <a:buNone/>
            </a:pPr>
            <a:r>
              <a:rPr lang="bn-BD" sz="6000" b="1" dirty="0" smtClean="0">
                <a:ln>
                  <a:solidFill>
                    <a:srgbClr val="0070C0"/>
                  </a:solidFill>
                </a:ln>
                <a:solidFill>
                  <a:srgbClr val="00B050"/>
                </a:solidFill>
                <a:effectLst>
                  <a:outerShdw blurRad="50800" dist="38100" dir="2700000" algn="tl" rotWithShape="0">
                    <a:prstClr val="black">
                      <a:alpha val="40000"/>
                    </a:prstClr>
                  </a:outerShdw>
                </a:effectLst>
                <a:latin typeface="NikoshBAN" pitchFamily="2" charset="0"/>
                <a:cs typeface="NikoshBAN" pitchFamily="2" charset="0"/>
              </a:rPr>
              <a:t>পাঠ্যাংশ-</a:t>
            </a:r>
            <a:r>
              <a:rPr lang="bn-BD" sz="4000" b="1" dirty="0" smtClean="0">
                <a:solidFill>
                  <a:srgbClr val="FFFF00"/>
                </a:solidFill>
                <a:effectLst>
                  <a:outerShdw blurRad="50800" dist="38100" dir="2700000" algn="tl" rotWithShape="0">
                    <a:prstClr val="black">
                      <a:alpha val="40000"/>
                    </a:prstClr>
                  </a:outerShdw>
                </a:effectLst>
                <a:latin typeface="NikoshBAN" pitchFamily="2" charset="0"/>
                <a:cs typeface="NikoshBAN" pitchFamily="2" charset="0"/>
              </a:rPr>
              <a:t> </a:t>
            </a:r>
            <a:r>
              <a:rPr lang="bn-BD" sz="4000" b="1" dirty="0" smtClean="0">
                <a:ln>
                  <a:solidFill>
                    <a:srgbClr val="FFFF00"/>
                  </a:solid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ঘুড়িরা উড়িছে............</a:t>
            </a:r>
          </a:p>
          <a:p>
            <a:pPr algn="ctr">
              <a:buNone/>
            </a:pPr>
            <a:r>
              <a:rPr lang="bn-BD" sz="4000" b="1" dirty="0" smtClean="0">
                <a:ln>
                  <a:solidFill>
                    <a:srgbClr val="FFFF00"/>
                  </a:solid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টাল মাটাল।(একাদশ থেকে ষোড়শ লাইন)</a:t>
            </a:r>
            <a:endParaRPr lang="en-US" sz="2000" b="1" dirty="0">
              <a:ln>
                <a:solidFill>
                  <a:srgbClr val="FFFF00"/>
                </a:solid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4" name="Title 3"/>
          <p:cNvSpPr txBox="1">
            <a:spLocks noGrp="1"/>
          </p:cNvSpPr>
          <p:nvPr>
            <p:ph type="title" idx="4294967295"/>
          </p:nvPr>
        </p:nvSpPr>
        <p:spPr>
          <a:xfrm>
            <a:off x="457200" y="274638"/>
            <a:ext cx="8229600" cy="1015663"/>
          </a:xfrm>
          <a:prstGeom prst="rect">
            <a:avLst/>
          </a:prstGeom>
          <a:noFill/>
        </p:spPr>
        <p:txBody>
          <a:bodyPr wrap="square" rtlCol="0">
            <a:prstTxWarp prst="textDeflate">
              <a:avLst/>
            </a:prstTxWarp>
            <a:spAutoFit/>
            <a:scene3d>
              <a:camera prst="orthographicFront"/>
              <a:lightRig rig="threePt" dir="t"/>
            </a:scene3d>
            <a:sp3d extrusionH="57150">
              <a:bevelT w="57150" h="38100" prst="hardEdge"/>
            </a:sp3d>
          </a:bodyPr>
          <a:lstStyle/>
          <a:p>
            <a:r>
              <a:rPr lang="bn-BD" sz="6000" b="1" dirty="0" smtClean="0">
                <a:latin typeface="NikoshBAN" pitchFamily="2" charset="0"/>
                <a:cs typeface="NikoshBAN" pitchFamily="2" charset="0"/>
              </a:rPr>
              <a:t> </a:t>
            </a:r>
            <a:r>
              <a:rPr lang="bn-BD" sz="6000" b="1" dirty="0" smtClean="0">
                <a:ln>
                  <a:solidFill>
                    <a:srgbClr val="7030A0"/>
                  </a:solidFill>
                </a:ln>
                <a:solidFill>
                  <a:schemeClr val="accent2">
                    <a:lumMod val="75000"/>
                  </a:schemeClr>
                </a:solidFill>
                <a:effectLst>
                  <a:outerShdw blurRad="50800" dist="38100" dir="2700000" algn="tl" rotWithShape="0">
                    <a:prstClr val="black">
                      <a:alpha val="40000"/>
                    </a:prstClr>
                  </a:outerShdw>
                </a:effectLst>
                <a:latin typeface="NikoshBAN" pitchFamily="2" charset="0"/>
                <a:cs typeface="NikoshBAN" pitchFamily="2" charset="0"/>
              </a:rPr>
              <a:t>আজকের পাঠ</a:t>
            </a:r>
            <a:endParaRPr lang="en-US" sz="6000" b="1" dirty="0">
              <a:ln>
                <a:solidFill>
                  <a:srgbClr val="7030A0"/>
                </a:solidFill>
              </a:ln>
              <a:solidFill>
                <a:schemeClr val="accent2">
                  <a:lumMod val="75000"/>
                </a:schemeClr>
              </a:solidFill>
              <a:effectLst>
                <a:outerShdw blurRad="50800" dist="38100" dir="2700000" algn="tl" rotWithShape="0">
                  <a:prstClr val="black">
                    <a:alpha val="40000"/>
                  </a:prstClr>
                </a:outerShdw>
              </a:effectLst>
              <a:latin typeface="NikoshBAN" pitchFamily="2" charset="0"/>
              <a:cs typeface="NikoshBAN" pitchFamily="2" charset="0"/>
            </a:endParaRPr>
          </a:p>
        </p:txBody>
      </p:sp>
      <p:pic>
        <p:nvPicPr>
          <p:cNvPr id="8" name="Picture 7" descr="pngnnn.png"/>
          <p:cNvPicPr>
            <a:picLocks noChangeAspect="1"/>
          </p:cNvPicPr>
          <p:nvPr/>
        </p:nvPicPr>
        <p:blipFill>
          <a:blip r:embed="rId2"/>
          <a:stretch>
            <a:fillRect/>
          </a:stretch>
        </p:blipFill>
        <p:spPr>
          <a:xfrm>
            <a:off x="6511291" y="1600200"/>
            <a:ext cx="3013709" cy="4267200"/>
          </a:xfrm>
          <a:prstGeom prst="rect">
            <a:avLst/>
          </a:prstGeom>
        </p:spPr>
      </p:pic>
      <p:pic>
        <p:nvPicPr>
          <p:cNvPr id="9" name="Picture 8" descr="pngnnn.png"/>
          <p:cNvPicPr>
            <a:picLocks noChangeAspect="1"/>
          </p:cNvPicPr>
          <p:nvPr/>
        </p:nvPicPr>
        <p:blipFill>
          <a:blip r:embed="rId2"/>
          <a:stretch>
            <a:fillRect/>
          </a:stretch>
        </p:blipFill>
        <p:spPr>
          <a:xfrm>
            <a:off x="-228600" y="1524000"/>
            <a:ext cx="3013709" cy="4267200"/>
          </a:xfrm>
          <a:prstGeom prst="rect">
            <a:avLst/>
          </a:prstGeom>
        </p:spPr>
      </p:pic>
      <p:sp>
        <p:nvSpPr>
          <p:cNvPr id="12" name="Rectangle 11"/>
          <p:cNvSpPr/>
          <p:nvPr/>
        </p:nvSpPr>
        <p:spPr>
          <a:xfrm flipV="1">
            <a:off x="609600" y="1066800"/>
            <a:ext cx="7848600" cy="76200"/>
          </a:xfrm>
          <a:prstGeom prst="rect">
            <a:avLst/>
          </a:prstGeom>
          <a:blipFill>
            <a:blip r:embed="rId3"/>
            <a:stretch>
              <a:fillRect/>
            </a:stretch>
          </a:blip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360"/>
                            </p:stCondLst>
                            <p:childTnLst>
                              <p:par>
                                <p:cTn id="11" presetID="4"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childTnLst>
                          </p:cTn>
                        </p:par>
                        <p:par>
                          <p:cTn id="14" fill="hold">
                            <p:stCondLst>
                              <p:cond delay="86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par>
                          <p:cTn id="18" fill="hold">
                            <p:stCondLst>
                              <p:cond delay="1360"/>
                            </p:stCondLst>
                            <p:childTnLst>
                              <p:par>
                                <p:cTn id="19" presetID="14" presetClass="entr" presetSubtype="1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par>
                          <p:cTn id="22" fill="hold">
                            <p:stCondLst>
                              <p:cond delay="1860"/>
                            </p:stCondLst>
                            <p:childTnLst>
                              <p:par>
                                <p:cTn id="23" presetID="14" presetClass="entr" presetSubtype="1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par>
                          <p:cTn id="26" fill="hold">
                            <p:stCondLst>
                              <p:cond delay="2360"/>
                            </p:stCondLst>
                            <p:childTnLst>
                              <p:par>
                                <p:cTn id="27" presetID="14" presetClass="entr" presetSubtype="1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par>
                          <p:cTn id="30" fill="hold">
                            <p:stCondLst>
                              <p:cond delay="2860"/>
                            </p:stCondLst>
                            <p:childTnLst>
                              <p:par>
                                <p:cTn id="31" presetID="14" presetClass="entr" presetSubtype="1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66800"/>
            <a:ext cx="2667000" cy="838200"/>
          </a:xfrm>
          <a:prstGeom prst="rect">
            <a:avLst/>
          </a:prstGeom>
          <a:solidFill>
            <a:srgbClr val="B64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যোগ্যতাভিত্তিক</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52400" y="4535269"/>
            <a:ext cx="9220200"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itchFamily="2" charset="0"/>
                <a:cs typeface="NikoshBAN" pitchFamily="2" charset="0"/>
              </a:rPr>
              <a:t> </a:t>
            </a:r>
            <a:r>
              <a:rPr lang="bn-BD" sz="3600" dirty="0" smtClean="0">
                <a:solidFill>
                  <a:schemeClr val="accent2">
                    <a:lumMod val="50000"/>
                  </a:schemeClr>
                </a:solidFill>
                <a:latin typeface="NikoshBAN" pitchFamily="2" charset="0"/>
                <a:cs typeface="NikoshBAN" pitchFamily="2" charset="0"/>
              </a:rPr>
              <a:t>পাঠে ব্যবহৃত শব্দ দিয়ে  নতুন নতুন  বাক্য লিখতে পারবে। </a:t>
            </a:r>
            <a:endParaRPr lang="en-US" sz="3600" dirty="0">
              <a:solidFill>
                <a:schemeClr val="accent2">
                  <a:lumMod val="50000"/>
                </a:schemeClr>
              </a:solidFill>
              <a:latin typeface="NikoshBAN" pitchFamily="2" charset="0"/>
              <a:cs typeface="NikoshBAN" pitchFamily="2" charset="0"/>
            </a:endParaRPr>
          </a:p>
        </p:txBody>
      </p:sp>
      <p:cxnSp>
        <p:nvCxnSpPr>
          <p:cNvPr id="4" name="Straight Connector 3"/>
          <p:cNvCxnSpPr/>
          <p:nvPr/>
        </p:nvCxnSpPr>
        <p:spPr>
          <a:xfrm>
            <a:off x="4191000" y="1905000"/>
            <a:ext cx="2667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Oval Callout 4"/>
          <p:cNvSpPr/>
          <p:nvPr/>
        </p:nvSpPr>
        <p:spPr>
          <a:xfrm rot="13868113">
            <a:off x="393087" y="2821662"/>
            <a:ext cx="280626" cy="165305"/>
          </a:xfrm>
          <a:prstGeom prst="wedgeEllipseCallout">
            <a:avLst/>
          </a:prstGeom>
          <a:solidFill>
            <a:srgbClr val="AB7D8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rot="13868113">
            <a:off x="393087" y="4758643"/>
            <a:ext cx="280626" cy="165305"/>
          </a:xfrm>
          <a:prstGeom prst="wedgeEllipseCallout">
            <a:avLst/>
          </a:prstGeom>
          <a:solidFill>
            <a:srgbClr val="AB7D8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rot="13868113">
            <a:off x="393087" y="3992071"/>
            <a:ext cx="280626" cy="165305"/>
          </a:xfrm>
          <a:prstGeom prst="wedgeEllipseCallout">
            <a:avLst/>
          </a:prstGeom>
          <a:solidFill>
            <a:srgbClr val="AB7D8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267200" y="1066800"/>
            <a:ext cx="2590800" cy="830997"/>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bn-BD" sz="4800" dirty="0" smtClean="0">
                <a:ln>
                  <a:solidFill>
                    <a:srgbClr val="FF0000"/>
                  </a:solidFill>
                </a:ln>
                <a:solidFill>
                  <a:srgbClr val="FFC000"/>
                </a:solidFill>
                <a:latin typeface="NikoshBAN" pitchFamily="2" charset="0"/>
                <a:cs typeface="NikoshBAN" pitchFamily="2" charset="0"/>
              </a:rPr>
              <a:t>শিখন ফল </a:t>
            </a:r>
            <a:endParaRPr lang="en-US" sz="4800" dirty="0">
              <a:ln>
                <a:solidFill>
                  <a:srgbClr val="FF0000"/>
                </a:solidFill>
              </a:ln>
              <a:solidFill>
                <a:srgbClr val="FFC000"/>
              </a:solidFill>
              <a:latin typeface="NikoshBAN" pitchFamily="2" charset="0"/>
              <a:cs typeface="NikoshBAN" pitchFamily="2" charset="0"/>
            </a:endParaRPr>
          </a:p>
        </p:txBody>
      </p:sp>
      <p:sp>
        <p:nvSpPr>
          <p:cNvPr id="15" name="Rectangle 14"/>
          <p:cNvSpPr/>
          <p:nvPr/>
        </p:nvSpPr>
        <p:spPr>
          <a:xfrm>
            <a:off x="762000" y="2514600"/>
            <a:ext cx="7391400" cy="1200329"/>
          </a:xfrm>
          <a:prstGeom prst="rect">
            <a:avLst/>
          </a:prstGeom>
          <a:effectLst>
            <a:outerShdw blurRad="50800" dist="38100" dir="5400000" algn="t" rotWithShape="0">
              <a:prstClr val="black">
                <a:alpha val="40000"/>
              </a:prstClr>
            </a:outerShdw>
          </a:effectLst>
        </p:spPr>
        <p:txBody>
          <a:bodyPr wrap="square">
            <a:spAutoFit/>
          </a:bodyPr>
          <a:lstStyle/>
          <a:p>
            <a:r>
              <a:rPr lang="bn-BD" sz="3600" dirty="0" smtClean="0">
                <a:solidFill>
                  <a:schemeClr val="accent2">
                    <a:lumMod val="50000"/>
                  </a:schemeClr>
                </a:solidFill>
                <a:latin typeface="NikoshBAN" pitchFamily="2" charset="0"/>
                <a:cs typeface="NikoshBAN" pitchFamily="2" charset="0"/>
              </a:rPr>
              <a:t>শুদ্ধ উচ্চারণে ছন্দ ও তাল বজায় রেখে কবিতাংশটি আবৃত্তি করতে  পারবে।</a:t>
            </a:r>
          </a:p>
        </p:txBody>
      </p:sp>
      <p:sp>
        <p:nvSpPr>
          <p:cNvPr id="16" name="Rectangle 15"/>
          <p:cNvSpPr/>
          <p:nvPr/>
        </p:nvSpPr>
        <p:spPr>
          <a:xfrm>
            <a:off x="762000" y="3810000"/>
            <a:ext cx="7712368" cy="646331"/>
          </a:xfrm>
          <a:prstGeom prst="rect">
            <a:avLst/>
          </a:prstGeom>
          <a:effectLst>
            <a:outerShdw blurRad="50800" dist="38100" dir="5400000" algn="t" rotWithShape="0">
              <a:prstClr val="black">
                <a:alpha val="40000"/>
              </a:prstClr>
            </a:outerShdw>
          </a:effectLst>
        </p:spPr>
        <p:txBody>
          <a:bodyPr wrap="none">
            <a:spAutoFit/>
          </a:bodyPr>
          <a:lstStyle/>
          <a:p>
            <a:r>
              <a:rPr lang="bn-BD" sz="3600" dirty="0" smtClean="0">
                <a:solidFill>
                  <a:schemeClr val="accent2">
                    <a:lumMod val="50000"/>
                  </a:schemeClr>
                </a:solidFill>
                <a:latin typeface="NikoshBAN" pitchFamily="2" charset="0"/>
                <a:cs typeface="NikoshBAN" pitchFamily="2" charset="0"/>
              </a:rPr>
              <a:t>পাঠ্যাংশের মূল বিষয়বস্তু নিজের ভাষায় বলতে পারবে।</a:t>
            </a:r>
          </a:p>
        </p:txBody>
      </p:sp>
      <p:sp>
        <p:nvSpPr>
          <p:cNvPr id="11" name="Rectangle 10"/>
          <p:cNvSpPr/>
          <p:nvPr/>
        </p:nvSpPr>
        <p:spPr>
          <a:xfrm>
            <a:off x="838200" y="5181600"/>
            <a:ext cx="7588937" cy="646331"/>
          </a:xfrm>
          <a:prstGeom prst="rect">
            <a:avLst/>
          </a:prstGeom>
          <a:noFill/>
          <a:effectLst>
            <a:outerShdw blurRad="50800" dist="38100" dir="5400000" algn="t" rotWithShape="0">
              <a:prstClr val="black">
                <a:alpha val="40000"/>
              </a:prstClr>
            </a:outerShdw>
          </a:effectLst>
        </p:spPr>
        <p:txBody>
          <a:bodyPr wrap="none">
            <a:spAutoFit/>
          </a:bodyPr>
          <a:lstStyle/>
          <a:p>
            <a:r>
              <a:rPr lang="bn-BD" sz="3600" dirty="0" smtClean="0">
                <a:solidFill>
                  <a:schemeClr val="accent2">
                    <a:lumMod val="75000"/>
                  </a:schemeClr>
                </a:solidFill>
                <a:latin typeface="NikoshBAN" pitchFamily="2" charset="0"/>
                <a:cs typeface="NikoshBAN" pitchFamily="2" charset="0"/>
              </a:rPr>
              <a:t>কবিতা সংশ্লিষ্ট প্রশ্নের উত্তর বলতে ও লিখতে পারবে</a:t>
            </a:r>
            <a:r>
              <a:rPr lang="bn-BD" sz="3600" b="1" dirty="0" smtClean="0">
                <a:solidFill>
                  <a:schemeClr val="accent2">
                    <a:lumMod val="75000"/>
                  </a:schemeClr>
                </a:solidFill>
                <a:latin typeface="NikoshBAN" pitchFamily="2" charset="0"/>
                <a:cs typeface="NikoshBAN" pitchFamily="2" charset="0"/>
              </a:rPr>
              <a:t> ।</a:t>
            </a:r>
            <a:endParaRPr lang="bn-BD" sz="3600" dirty="0" smtClean="0">
              <a:solidFill>
                <a:schemeClr val="accent2">
                  <a:lumMod val="75000"/>
                </a:schemeClr>
              </a:solidFill>
              <a:latin typeface="NikoshBAN" pitchFamily="2" charset="0"/>
              <a:cs typeface="NikoshBAN" pitchFamily="2" charset="0"/>
            </a:endParaRPr>
          </a:p>
        </p:txBody>
      </p:sp>
      <p:sp>
        <p:nvSpPr>
          <p:cNvPr id="13" name="Oval Callout 12"/>
          <p:cNvSpPr/>
          <p:nvPr/>
        </p:nvSpPr>
        <p:spPr>
          <a:xfrm rot="13868113">
            <a:off x="393087" y="5412462"/>
            <a:ext cx="280626" cy="165305"/>
          </a:xfrm>
          <a:prstGeom prst="wedgeEllipseCallout">
            <a:avLst/>
          </a:prstGeom>
          <a:solidFill>
            <a:srgbClr val="AB7D8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2"/>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childTnLst>
                                </p:cTn>
                              </p:par>
                            </p:childTnLst>
                          </p:cTn>
                        </p:par>
                        <p:par>
                          <p:cTn id="30" fill="hold">
                            <p:stCondLst>
                              <p:cond delay="4000"/>
                            </p:stCondLst>
                            <p:childTnLst>
                              <p:par>
                                <p:cTn id="31" presetID="34"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from="(-#ppt_w/2)" to="(#ppt_x)" calcmode="lin" valueType="num">
                                      <p:cBhvr>
                                        <p:cTn id="33" dur="600" fill="hold">
                                          <p:stCondLst>
                                            <p:cond delay="0"/>
                                          </p:stCondLst>
                                        </p:cTn>
                                        <p:tgtEl>
                                          <p:spTgt spid="15"/>
                                        </p:tgtEl>
                                        <p:attrNameLst>
                                          <p:attrName>ppt_x</p:attrName>
                                        </p:attrNameLst>
                                      </p:cBhvr>
                                    </p:anim>
                                    <p:anim from="0" to="-1.0" calcmode="lin" valueType="num">
                                      <p:cBhvr>
                                        <p:cTn id="34" dur="200" decel="50000" autoRev="1" fill="hold">
                                          <p:stCondLst>
                                            <p:cond delay="600"/>
                                          </p:stCondLst>
                                        </p:cTn>
                                        <p:tgtEl>
                                          <p:spTgt spid="15"/>
                                        </p:tgtEl>
                                        <p:attrNameLst>
                                          <p:attrName>xshear</p:attrName>
                                        </p:attrNameLst>
                                      </p:cBhvr>
                                    </p:anim>
                                    <p:animScale>
                                      <p:cBhvr>
                                        <p:cTn id="35" dur="200" decel="100000" autoRev="1" fill="hold">
                                          <p:stCondLst>
                                            <p:cond delay="600"/>
                                          </p:stCondLst>
                                        </p:cTn>
                                        <p:tgtEl>
                                          <p:spTgt spid="15"/>
                                        </p:tgtEl>
                                      </p:cBhvr>
                                      <p:from x="100000" y="100000"/>
                                      <p:to x="80000" y="100000"/>
                                    </p:animScale>
                                    <p:anim by="(#ppt_h/3+#ppt_w*0.1)" calcmode="lin" valueType="num">
                                      <p:cBhvr additive="sum">
                                        <p:cTn id="36" dur="200" decel="100000" autoRev="1" fill="hold">
                                          <p:stCondLst>
                                            <p:cond delay="600"/>
                                          </p:stCondLst>
                                        </p:cTn>
                                        <p:tgtEl>
                                          <p:spTgt spid="15"/>
                                        </p:tgtEl>
                                        <p:attrNameLst>
                                          <p:attrName>ppt_x</p:attrName>
                                        </p:attrNameLst>
                                      </p:cBhvr>
                                    </p:anim>
                                  </p:childTnLst>
                                </p:cTn>
                              </p:par>
                            </p:childTnLst>
                          </p:cTn>
                        </p:par>
                        <p:par>
                          <p:cTn id="37" fill="hold">
                            <p:stCondLst>
                              <p:cond delay="5000"/>
                            </p:stCondLst>
                            <p:childTnLst>
                              <p:par>
                                <p:cTn id="38" presetID="2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childTnLst>
                          </p:cTn>
                        </p:par>
                        <p:par>
                          <p:cTn id="42" fill="hold">
                            <p:stCondLst>
                              <p:cond delay="5500"/>
                            </p:stCondLst>
                            <p:childTnLst>
                              <p:par>
                                <p:cTn id="43" presetID="39" presetClass="entr" presetSubtype="0" accel="10000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46" dur="10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47" dur="10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23" presetClass="entr" presetSubtype="16"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childTnLst>
                                </p:cTn>
                              </p:par>
                            </p:childTnLst>
                          </p:cTn>
                        </p:par>
                        <p:par>
                          <p:cTn id="54" fill="hold">
                            <p:stCondLst>
                              <p:cond delay="7500"/>
                            </p:stCondLst>
                            <p:childTnLst>
                              <p:par>
                                <p:cTn id="55" presetID="29" presetClass="entr" presetSubtype="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1000" fill="hold"/>
                                        <p:tgtEl>
                                          <p:spTgt spid="3"/>
                                        </p:tgtEl>
                                        <p:attrNameLst>
                                          <p:attrName>ppt_x</p:attrName>
                                        </p:attrNameLst>
                                      </p:cBhvr>
                                      <p:tavLst>
                                        <p:tav tm="0">
                                          <p:val>
                                            <p:strVal val="#ppt_x-.2"/>
                                          </p:val>
                                        </p:tav>
                                        <p:tav tm="100000">
                                          <p:val>
                                            <p:strVal val="#ppt_x"/>
                                          </p:val>
                                        </p:tav>
                                      </p:tavLst>
                                    </p:anim>
                                    <p:anim calcmode="lin" valueType="num">
                                      <p:cBhvr>
                                        <p:cTn id="5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
                                        </p:tgtEl>
                                      </p:cBhvr>
                                    </p:animEffect>
                                  </p:childTnLst>
                                </p:cTn>
                              </p:par>
                            </p:childTnLst>
                          </p:cTn>
                        </p:par>
                        <p:par>
                          <p:cTn id="60" fill="hold">
                            <p:stCondLst>
                              <p:cond delay="8500"/>
                            </p:stCondLst>
                            <p:childTnLst>
                              <p:par>
                                <p:cTn id="61" presetID="23" presetClass="entr" presetSubtype="16"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childTnLst>
                                </p:cTn>
                              </p:par>
                            </p:childTnLst>
                          </p:cTn>
                        </p:par>
                        <p:par>
                          <p:cTn id="65" fill="hold">
                            <p:stCondLst>
                              <p:cond delay="9500"/>
                            </p:stCondLst>
                            <p:childTnLst>
                              <p:par>
                                <p:cTn id="66" presetID="39" presetClass="entr" presetSubtype="0" accel="10000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69"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70"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12" grpId="0"/>
      <p:bldP spid="15" grpId="0"/>
      <p:bldP spid="16" grpId="0"/>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umblr_m2x34rgO2n1rripibo3_400.gif"/>
          <p:cNvPicPr>
            <a:picLocks noChangeAspect="1"/>
          </p:cNvPicPr>
          <p:nvPr/>
        </p:nvPicPr>
        <p:blipFill>
          <a:blip r:embed="rId2"/>
          <a:stretch>
            <a:fillRect/>
          </a:stretch>
        </p:blipFill>
        <p:spPr>
          <a:xfrm>
            <a:off x="1524000" y="1068832"/>
            <a:ext cx="5791200" cy="4343400"/>
          </a:xfrm>
          <a:prstGeom prst="rect">
            <a:avLst/>
          </a:prstGeom>
          <a:ln>
            <a:noFill/>
          </a:ln>
          <a:effectLst>
            <a:softEdge rad="112500"/>
          </a:effectLst>
        </p:spPr>
      </p:pic>
      <p:sp>
        <p:nvSpPr>
          <p:cNvPr id="4" name="TextBox 3"/>
          <p:cNvSpPr txBox="1"/>
          <p:nvPr/>
        </p:nvSpPr>
        <p:spPr>
          <a:xfrm>
            <a:off x="1219200" y="5569803"/>
            <a:ext cx="6781800" cy="830997"/>
          </a:xfrm>
          <a:prstGeom prst="rect">
            <a:avLst/>
          </a:prstGeom>
          <a:noFill/>
        </p:spPr>
        <p:txBody>
          <a:bodyPr wrap="square" rtlCol="0">
            <a:spAutoFit/>
          </a:bodyPr>
          <a:lstStyle/>
          <a:p>
            <a:r>
              <a:rPr lang="bn-BD" sz="4800" dirty="0" smtClean="0">
                <a:ln>
                  <a:solidFill>
                    <a:schemeClr val="accent6">
                      <a:lumMod val="50000"/>
                    </a:schemeClr>
                  </a:solidFill>
                </a:ln>
                <a:solidFill>
                  <a:srgbClr val="FFC000"/>
                </a:solidFill>
              </a:rPr>
              <a:t>তোমরা চিত্রে কী দেখতে পারছ?</a:t>
            </a:r>
            <a:endParaRPr lang="en-US" sz="4800" dirty="0">
              <a:ln>
                <a:solidFill>
                  <a:schemeClr val="accent6">
                    <a:lumMod val="50000"/>
                  </a:schemeClr>
                </a:solidFill>
              </a:ln>
              <a:solidFill>
                <a:srgbClr val="FFC000"/>
              </a:solidFill>
            </a:endParaRPr>
          </a:p>
        </p:txBody>
      </p:sp>
      <p:sp>
        <p:nvSpPr>
          <p:cNvPr id="5" name="TextBox 4"/>
          <p:cNvSpPr txBox="1"/>
          <p:nvPr/>
        </p:nvSpPr>
        <p:spPr>
          <a:xfrm>
            <a:off x="1066800" y="5562600"/>
            <a:ext cx="6781800" cy="830997"/>
          </a:xfrm>
          <a:prstGeom prst="rect">
            <a:avLst/>
          </a:prstGeom>
          <a:noFill/>
        </p:spPr>
        <p:txBody>
          <a:bodyPr wrap="square" rtlCol="0">
            <a:spAutoFit/>
          </a:bodyPr>
          <a:lstStyle/>
          <a:p>
            <a:pPr algn="ctr"/>
            <a:r>
              <a:rPr lang="bn-BD" sz="4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একটি ছেলে ঘুড়ি উড়াচ্ছে। </a:t>
            </a:r>
            <a:endParaRPr lang="en-US" sz="4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6" name="TextBox 5"/>
          <p:cNvSpPr txBox="1"/>
          <p:nvPr/>
        </p:nvSpPr>
        <p:spPr>
          <a:xfrm>
            <a:off x="1752600" y="5569803"/>
            <a:ext cx="6781800" cy="830997"/>
          </a:xfrm>
          <a:prstGeom prst="rect">
            <a:avLst/>
          </a:prstGeom>
          <a:noFill/>
        </p:spPr>
        <p:txBody>
          <a:bodyPr wrap="square" rtlCol="0">
            <a:spAutoFit/>
          </a:bodyPr>
          <a:lstStyle/>
          <a:p>
            <a:r>
              <a:rPr lang="bn-BD" sz="4800" dirty="0" smtClean="0">
                <a:ln>
                  <a:solidFill>
                    <a:schemeClr val="accent6">
                      <a:lumMod val="50000"/>
                    </a:schemeClr>
                  </a:solidFill>
                </a:ln>
                <a:solidFill>
                  <a:schemeClr val="tx2">
                    <a:lumMod val="75000"/>
                  </a:schemeClr>
                </a:solidFill>
              </a:rPr>
              <a:t>ঘুড়ি নিয়ে কে কবিতা লিখেছেন?  </a:t>
            </a:r>
            <a:endParaRPr lang="en-US" sz="4800" dirty="0">
              <a:ln>
                <a:solidFill>
                  <a:schemeClr val="accent6">
                    <a:lumMod val="50000"/>
                  </a:schemeClr>
                </a:solidFill>
              </a:ln>
              <a:solidFill>
                <a:schemeClr val="tx2">
                  <a:lumMod val="75000"/>
                </a:schemeClr>
              </a:solidFill>
            </a:endParaRPr>
          </a:p>
        </p:txBody>
      </p:sp>
      <p:sp>
        <p:nvSpPr>
          <p:cNvPr id="8" name="TextBox 7"/>
          <p:cNvSpPr txBox="1"/>
          <p:nvPr/>
        </p:nvSpPr>
        <p:spPr>
          <a:xfrm>
            <a:off x="609600" y="5569803"/>
            <a:ext cx="8229600" cy="830997"/>
          </a:xfrm>
          <a:prstGeom prst="rect">
            <a:avLst/>
          </a:prstGeom>
          <a:noFill/>
        </p:spPr>
        <p:txBody>
          <a:bodyPr wrap="square" rtlCol="0">
            <a:spAutoFit/>
          </a:bodyPr>
          <a:lstStyle/>
          <a:p>
            <a:r>
              <a:rPr lang="bn-BD" sz="4800" dirty="0" smtClean="0">
                <a:ln>
                  <a:solidFill>
                    <a:srgbClr val="FFC000"/>
                  </a:solidFill>
                </a:ln>
                <a:solidFill>
                  <a:schemeClr val="accent4">
                    <a:lumMod val="50000"/>
                  </a:schemeClr>
                </a:solidFill>
              </a:rPr>
              <a:t>এসো আজ আমরা কবিতার শেষাংশটি পড়ি   </a:t>
            </a:r>
            <a:endParaRPr lang="en-US" sz="4800" dirty="0">
              <a:ln>
                <a:solidFill>
                  <a:srgbClr val="FFC000"/>
                </a:solidFill>
              </a:ln>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grpId="1" nodeType="clickEffect">
                                  <p:stCondLst>
                                    <p:cond delay="0"/>
                                  </p:stCondLst>
                                  <p:childTnLst>
                                    <p:animEffect transition="out" filter="slide(fromBottom)">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1"/>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xit" presetSubtype="0" fill="hold" grpId="1" nodeType="clickEffect">
                                  <p:stCondLst>
                                    <p:cond delay="0"/>
                                  </p:stCondLst>
                                  <p:iterate type="lt">
                                    <p:tmPct val="0"/>
                                  </p:iterate>
                                  <p:childTnLst>
                                    <p:anim calcmode="lin" valueType="num">
                                      <p:cBhvr>
                                        <p:cTn id="35" dur="1000"/>
                                        <p:tgtEl>
                                          <p:spTgt spid="6"/>
                                        </p:tgtEl>
                                        <p:attrNameLst>
                                          <p:attrName>ppt_x</p:attrName>
                                        </p:attrNameLst>
                                      </p:cBhvr>
                                      <p:tavLst>
                                        <p:tav tm="0">
                                          <p:val>
                                            <p:strVal val="ppt_x"/>
                                          </p:val>
                                        </p:tav>
                                        <p:tav tm="100000">
                                          <p:val>
                                            <p:strVal val="ppt_x-.2"/>
                                          </p:val>
                                        </p:tav>
                                      </p:tavLst>
                                    </p:anim>
                                    <p:anim calcmode="lin" valueType="num">
                                      <p:cBhvr>
                                        <p:cTn id="36" dur="1000"/>
                                        <p:tgtEl>
                                          <p:spTgt spid="6"/>
                                        </p:tgtEl>
                                        <p:attrNameLst>
                                          <p:attrName>ppt_y</p:attrName>
                                        </p:attrNameLst>
                                      </p:cBhvr>
                                      <p:tavLst>
                                        <p:tav tm="0">
                                          <p:val>
                                            <p:strVal val="ppt_y"/>
                                          </p:val>
                                        </p:tav>
                                        <p:tav tm="100000">
                                          <p:val>
                                            <p:strVal val="ppt_y"/>
                                          </p:val>
                                        </p:tav>
                                      </p:tavLst>
                                    </p:anim>
                                    <p:animEffect transition="out" filter="fade">
                                      <p:cBhvr>
                                        <p:cTn id="37" dur="1000"/>
                                        <p:tgtEl>
                                          <p:spTgt spid="6"/>
                                        </p:tgtEl>
                                      </p:cBhvr>
                                    </p:animEffect>
                                    <p:set>
                                      <p:cBhvr>
                                        <p:cTn id="38" dur="1" fill="hold">
                                          <p:stCondLst>
                                            <p:cond delay="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43000" y="4953000"/>
            <a:ext cx="8610600" cy="369332"/>
          </a:xfrm>
          <a:prstGeom prst="rect">
            <a:avLst/>
          </a:prstGeom>
          <a:noFill/>
        </p:spPr>
        <p:txBody>
          <a:bodyPr wrap="square" rtlCol="0">
            <a:spAutoFit/>
          </a:bodyPr>
          <a:lstStyle/>
          <a:p>
            <a:r>
              <a:rPr lang="bn-BD" dirty="0" smtClean="0"/>
              <a:t>আকাশে কী উড়ছে ? </a:t>
            </a:r>
            <a:endParaRPr lang="en-US" dirty="0"/>
          </a:p>
        </p:txBody>
      </p:sp>
      <p:pic>
        <p:nvPicPr>
          <p:cNvPr id="21" name="Picture 20" descr="69374_o.gif"/>
          <p:cNvPicPr>
            <a:picLocks noChangeAspect="1"/>
          </p:cNvPicPr>
          <p:nvPr/>
        </p:nvPicPr>
        <p:blipFill>
          <a:blip r:embed="rId2"/>
          <a:stretch>
            <a:fillRect/>
          </a:stretch>
        </p:blipFill>
        <p:spPr>
          <a:xfrm>
            <a:off x="457200" y="533400"/>
            <a:ext cx="8107542" cy="6076914"/>
          </a:xfrm>
          <a:prstGeom prst="rect">
            <a:avLst/>
          </a:prstGeom>
        </p:spPr>
      </p:pic>
      <p:sp>
        <p:nvSpPr>
          <p:cNvPr id="7" name="Frame 6"/>
          <p:cNvSpPr/>
          <p:nvPr/>
        </p:nvSpPr>
        <p:spPr>
          <a:xfrm>
            <a:off x="228600" y="228600"/>
            <a:ext cx="8610600" cy="6400800"/>
          </a:xfrm>
          <a:prstGeom prst="frame">
            <a:avLst>
              <a:gd name="adj1" fmla="val 7058"/>
            </a:avLst>
          </a:prstGeom>
          <a:solidFill>
            <a:schemeClr val="accent2">
              <a:lumMod val="50000"/>
            </a:schemeClr>
          </a:solidFill>
          <a:ln w="762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27" descr="kite_png.png"/>
          <p:cNvPicPr>
            <a:picLocks noChangeAspect="1"/>
          </p:cNvPicPr>
          <p:nvPr/>
        </p:nvPicPr>
        <p:blipFill>
          <a:blip r:embed="rId3"/>
          <a:stretch>
            <a:fillRect/>
          </a:stretch>
        </p:blipFill>
        <p:spPr>
          <a:xfrm rot="20159808">
            <a:off x="4718904" y="3625918"/>
            <a:ext cx="1650587" cy="1447800"/>
          </a:xfrm>
          <a:prstGeom prst="rect">
            <a:avLst/>
          </a:prstGeom>
        </p:spPr>
      </p:pic>
      <p:sp>
        <p:nvSpPr>
          <p:cNvPr id="29" name="TextBox 28"/>
          <p:cNvSpPr txBox="1"/>
          <p:nvPr/>
        </p:nvSpPr>
        <p:spPr>
          <a:xfrm>
            <a:off x="2743200" y="762000"/>
            <a:ext cx="3581400" cy="769441"/>
          </a:xfrm>
          <a:prstGeom prst="rect">
            <a:avLst/>
          </a:prstGeom>
          <a:noFill/>
        </p:spPr>
        <p:txBody>
          <a:bodyPr wrap="square" rtlCol="0">
            <a:spAutoFit/>
          </a:bodyPr>
          <a:lstStyle/>
          <a:p>
            <a:pPr algn="ctr"/>
            <a:r>
              <a:rPr lang="bn-BD" sz="4400" b="1" dirty="0" smtClean="0">
                <a:ln w="12700">
                  <a:solidFill>
                    <a:srgbClr val="FFC000"/>
                  </a:solidFill>
                  <a:prstDash val="solid"/>
                </a:ln>
                <a:blipFill>
                  <a:blip r:embed="rId4"/>
                  <a:tile tx="0" ty="0" sx="100000" sy="100000" flip="none" algn="tl"/>
                </a:blipFill>
                <a:effectLst>
                  <a:outerShdw blurRad="41275" dist="20320" dir="1800000" algn="tl" rotWithShape="0">
                    <a:srgbClr val="000000">
                      <a:alpha val="40000"/>
                    </a:srgbClr>
                  </a:outerShdw>
                </a:effectLst>
              </a:rPr>
              <a:t>আজকের পাঠ </a:t>
            </a:r>
            <a:endParaRPr lang="en-US" sz="4400" b="1" dirty="0">
              <a:ln w="12700">
                <a:solidFill>
                  <a:srgbClr val="FFC000"/>
                </a:solidFill>
                <a:prstDash val="solid"/>
              </a:ln>
              <a:blipFill>
                <a:blip r:embed="rId4"/>
                <a:tile tx="0" ty="0" sx="100000" sy="100000" flip="none" algn="tl"/>
              </a:blipFill>
              <a:effectLst>
                <a:outerShdw blurRad="41275" dist="20320" dir="1800000" algn="tl" rotWithShape="0">
                  <a:srgbClr val="000000">
                    <a:alpha val="40000"/>
                  </a:srgbClr>
                </a:outerShdw>
              </a:effectLst>
            </a:endParaRPr>
          </a:p>
        </p:txBody>
      </p:sp>
      <p:sp>
        <p:nvSpPr>
          <p:cNvPr id="31" name="TextBox 30"/>
          <p:cNvSpPr txBox="1"/>
          <p:nvPr/>
        </p:nvSpPr>
        <p:spPr>
          <a:xfrm>
            <a:off x="2971800" y="1447800"/>
            <a:ext cx="2133600" cy="1200329"/>
          </a:xfrm>
          <a:prstGeom prst="rect">
            <a:avLst/>
          </a:prstGeom>
          <a:noFill/>
        </p:spPr>
        <p:txBody>
          <a:bodyPr wrap="square" rtlCol="0">
            <a:spAutoFit/>
          </a:bodyPr>
          <a:lstStyle/>
          <a:p>
            <a:pPr algn="ctr"/>
            <a:r>
              <a:rPr lang="bn-BD" sz="7200" b="1" dirty="0" smtClean="0">
                <a:ln w="18000">
                  <a:solidFill>
                    <a:schemeClr val="accent2">
                      <a:satMod val="140000"/>
                    </a:schemeClr>
                  </a:solidFill>
                  <a:prstDash val="solid"/>
                  <a:miter lim="800000"/>
                </a:ln>
                <a:solidFill>
                  <a:srgbClr val="FF9900"/>
                </a:solidFill>
                <a:effectLst>
                  <a:outerShdw blurRad="25500" dist="23000" dir="7020000" algn="tl">
                    <a:srgbClr val="000000">
                      <a:alpha val="50000"/>
                    </a:srgbClr>
                  </a:outerShdw>
                </a:effectLst>
              </a:rPr>
              <a:t>ঘুড়ি </a:t>
            </a:r>
            <a:endParaRPr lang="en-US" sz="7200" b="1" dirty="0">
              <a:ln w="18000">
                <a:solidFill>
                  <a:schemeClr val="accent2">
                    <a:satMod val="140000"/>
                  </a:schemeClr>
                </a:solidFill>
                <a:prstDash val="solid"/>
                <a:miter lim="800000"/>
              </a:ln>
              <a:solidFill>
                <a:srgbClr val="FF9900"/>
              </a:solidFill>
              <a:effectLst>
                <a:outerShdw blurRad="25500" dist="23000" dir="7020000" algn="tl">
                  <a:srgbClr val="000000">
                    <a:alpha val="50000"/>
                  </a:srgbClr>
                </a:outerShdw>
              </a:effectLst>
            </a:endParaRPr>
          </a:p>
        </p:txBody>
      </p:sp>
      <p:sp>
        <p:nvSpPr>
          <p:cNvPr id="32" name="TextBox 31"/>
          <p:cNvSpPr txBox="1"/>
          <p:nvPr/>
        </p:nvSpPr>
        <p:spPr>
          <a:xfrm>
            <a:off x="3886200" y="2895600"/>
            <a:ext cx="35814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আবুল হোসেন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8" descr="36806214_76e6134d5e.png"/>
          <p:cNvPicPr>
            <a:picLocks noChangeAspect="1"/>
          </p:cNvPicPr>
          <p:nvPr/>
        </p:nvPicPr>
        <p:blipFill>
          <a:blip r:embed="rId5" cstate="print"/>
          <a:stretch>
            <a:fillRect/>
          </a:stretch>
        </p:blipFill>
        <p:spPr>
          <a:xfrm rot="9851046" flipH="1" flipV="1">
            <a:off x="2650721" y="3430816"/>
            <a:ext cx="1295400" cy="1178814"/>
          </a:xfrm>
          <a:prstGeom prst="rect">
            <a:avLst/>
          </a:prstGeom>
        </p:spPr>
      </p:pic>
      <p:sp>
        <p:nvSpPr>
          <p:cNvPr id="10" name="TextBox 9"/>
          <p:cNvSpPr txBox="1"/>
          <p:nvPr/>
        </p:nvSpPr>
        <p:spPr>
          <a:xfrm>
            <a:off x="1066800" y="4800600"/>
            <a:ext cx="6248400" cy="369332"/>
          </a:xfrm>
          <a:prstGeom prst="rect">
            <a:avLst/>
          </a:prstGeom>
          <a:noFill/>
        </p:spPr>
        <p:txBody>
          <a:bodyPr wrap="square" rtlCol="0">
            <a:spAutoFit/>
          </a:bodyPr>
          <a:lstStyle/>
          <a:p>
            <a:endParaRPr lang="en-US" dirty="0"/>
          </a:p>
        </p:txBody>
      </p:sp>
      <p:sp>
        <p:nvSpPr>
          <p:cNvPr id="11" name="TextBox 10"/>
          <p:cNvSpPr txBox="1"/>
          <p:nvPr/>
        </p:nvSpPr>
        <p:spPr>
          <a:xfrm>
            <a:off x="-685800" y="5257800"/>
            <a:ext cx="9829800" cy="830997"/>
          </a:xfrm>
          <a:prstGeom prst="rect">
            <a:avLst/>
          </a:prstGeom>
          <a:noFill/>
          <a:ln>
            <a:noFill/>
          </a:ln>
        </p:spPr>
        <p:txBody>
          <a:bodyPr wrap="square" rtlCol="0">
            <a:spAutoFit/>
          </a:bodyPr>
          <a:lstStyle/>
          <a:p>
            <a:pPr algn="ctr"/>
            <a:r>
              <a:rPr lang="bn-BD"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2D050"/>
                </a:solidFill>
                <a:effectLst>
                  <a:outerShdw blurRad="41275" dist="12700" dir="12000000" algn="tl" rotWithShape="0">
                    <a:srgbClr val="000000">
                      <a:alpha val="40000"/>
                    </a:srgbClr>
                  </a:outerShdw>
                </a:effectLst>
                <a:latin typeface="NikoshBAN" pitchFamily="2" charset="0"/>
                <a:cs typeface="NikoshBAN" pitchFamily="2" charset="0"/>
              </a:rPr>
              <a:t>এসো ছবির মাধ্যমে কবিতাটি পড়ি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par>
                          <p:cTn id="15" fill="hold">
                            <p:stCondLst>
                              <p:cond delay="2500"/>
                            </p:stCondLst>
                            <p:childTnLst>
                              <p:par>
                                <p:cTn id="16" presetID="51"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770" decel="100000"/>
                                        <p:tgtEl>
                                          <p:spTgt spid="31"/>
                                        </p:tgtEl>
                                      </p:cBhvr>
                                    </p:animEffect>
                                    <p:animScale>
                                      <p:cBhvr>
                                        <p:cTn id="19" dur="770" decel="100000"/>
                                        <p:tgtEl>
                                          <p:spTgt spid="31"/>
                                        </p:tgtEl>
                                      </p:cBhvr>
                                      <p:from x="10000" y="10000"/>
                                      <p:to x="200000" y="450000"/>
                                    </p:animScale>
                                    <p:animScale>
                                      <p:cBhvr>
                                        <p:cTn id="20" dur="1230" accel="100000" fill="hold">
                                          <p:stCondLst>
                                            <p:cond delay="770"/>
                                          </p:stCondLst>
                                        </p:cTn>
                                        <p:tgtEl>
                                          <p:spTgt spid="31"/>
                                        </p:tgtEl>
                                      </p:cBhvr>
                                      <p:from x="200000" y="450000"/>
                                      <p:to x="100000" y="100000"/>
                                    </p:animScale>
                                    <p:set>
                                      <p:cBhvr>
                                        <p:cTn id="21" dur="770" fill="hold"/>
                                        <p:tgtEl>
                                          <p:spTgt spid="31"/>
                                        </p:tgtEl>
                                        <p:attrNameLst>
                                          <p:attrName>ppt_x</p:attrName>
                                        </p:attrNameLst>
                                      </p:cBhvr>
                                      <p:to>
                                        <p:strVal val="(0.5)"/>
                                      </p:to>
                                    </p:set>
                                    <p:anim from="(0.5)" to="(#ppt_x)" calcmode="lin" valueType="num">
                                      <p:cBhvr>
                                        <p:cTn id="22" dur="1230" accel="100000" fill="hold">
                                          <p:stCondLst>
                                            <p:cond delay="770"/>
                                          </p:stCondLst>
                                        </p:cTn>
                                        <p:tgtEl>
                                          <p:spTgt spid="31"/>
                                        </p:tgtEl>
                                        <p:attrNameLst>
                                          <p:attrName>ppt_x</p:attrName>
                                        </p:attrNameLst>
                                      </p:cBhvr>
                                    </p:anim>
                                    <p:set>
                                      <p:cBhvr>
                                        <p:cTn id="23" dur="770" fill="hold"/>
                                        <p:tgtEl>
                                          <p:spTgt spid="31"/>
                                        </p:tgtEl>
                                        <p:attrNameLst>
                                          <p:attrName>ppt_y</p:attrName>
                                        </p:attrNameLst>
                                      </p:cBhvr>
                                      <p:to>
                                        <p:strVal val="(#ppt_y+0.4)"/>
                                      </p:to>
                                    </p:set>
                                    <p:anim from="(#ppt_y+0.4)" to="(#ppt_y)" calcmode="lin" valueType="num">
                                      <p:cBhvr>
                                        <p:cTn id="24" dur="1230" accel="100000" fill="hold">
                                          <p:stCondLst>
                                            <p:cond delay="770"/>
                                          </p:stCondLst>
                                        </p:cTn>
                                        <p:tgtEl>
                                          <p:spTgt spid="31"/>
                                        </p:tgtEl>
                                        <p:attrNameLst>
                                          <p:attrName>ppt_y</p:attrName>
                                        </p:attrNameLst>
                                      </p:cBhvr>
                                    </p:anim>
                                  </p:childTnLst>
                                </p:cTn>
                              </p:par>
                            </p:childTnLst>
                          </p:cTn>
                        </p:par>
                        <p:par>
                          <p:cTn id="25" fill="hold">
                            <p:stCondLst>
                              <p:cond delay="4500"/>
                            </p:stCondLst>
                            <p:childTnLst>
                              <p:par>
                                <p:cTn id="26" presetID="29"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ppt_x</p:attrName>
                                        </p:attrNameLst>
                                      </p:cBhvr>
                                      <p:tavLst>
                                        <p:tav tm="0">
                                          <p:val>
                                            <p:strVal val="#ppt_x-.2"/>
                                          </p:val>
                                        </p:tav>
                                        <p:tav tm="100000">
                                          <p:val>
                                            <p:strVal val="#ppt_x"/>
                                          </p:val>
                                        </p:tav>
                                      </p:tavLst>
                                    </p:anim>
                                    <p:anim calcmode="lin" valueType="num">
                                      <p:cBhvr>
                                        <p:cTn id="29"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2"/>
                                        </p:tgtEl>
                                      </p:cBhvr>
                                    </p:animEffect>
                                  </p:childTnLst>
                                </p:cTn>
                              </p:par>
                            </p:childTnLst>
                          </p:cTn>
                        </p:par>
                        <p:par>
                          <p:cTn id="31" fill="hold">
                            <p:stCondLst>
                              <p:cond delay="5500"/>
                            </p:stCondLst>
                            <p:childTnLst>
                              <p:par>
                                <p:cTn id="32" presetID="23"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kite_500989.jpg"/>
          <p:cNvPicPr>
            <a:picLocks noChangeAspect="1"/>
          </p:cNvPicPr>
          <p:nvPr/>
        </p:nvPicPr>
        <p:blipFill>
          <a:blip r:embed="rId2"/>
          <a:srcRect r="56000" b="48319"/>
          <a:stretch>
            <a:fillRect/>
          </a:stretch>
        </p:blipFill>
        <p:spPr>
          <a:xfrm>
            <a:off x="304800" y="228600"/>
            <a:ext cx="8534400" cy="3124200"/>
          </a:xfrm>
          <a:prstGeom prst="rect">
            <a:avLst/>
          </a:prstGeom>
        </p:spPr>
      </p:pic>
      <p:sp>
        <p:nvSpPr>
          <p:cNvPr id="6" name="TextBox 5"/>
          <p:cNvSpPr txBox="1"/>
          <p:nvPr/>
        </p:nvSpPr>
        <p:spPr>
          <a:xfrm>
            <a:off x="838200" y="685800"/>
            <a:ext cx="6934200" cy="1015663"/>
          </a:xfrm>
          <a:prstGeom prst="rect">
            <a:avLst/>
          </a:prstGeom>
          <a:noFill/>
        </p:spPr>
        <p:txBody>
          <a:bodyPr wrap="square" rtlCol="0">
            <a:spAutoFit/>
          </a:bodyPr>
          <a:lstStyle/>
          <a:p>
            <a:pPr algn="ctr"/>
            <a:r>
              <a:rPr lang="bn-BD" sz="60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ভারি যে কঠিন ঘুড়ির চাল,  </a:t>
            </a:r>
            <a:endParaRPr lang="en-US" sz="60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pic>
        <p:nvPicPr>
          <p:cNvPr id="9" name="Picture 8" descr="kite_500989.jpg"/>
          <p:cNvPicPr>
            <a:picLocks noChangeAspect="1"/>
          </p:cNvPicPr>
          <p:nvPr/>
        </p:nvPicPr>
        <p:blipFill>
          <a:blip r:embed="rId2"/>
          <a:srcRect b="9244"/>
          <a:stretch>
            <a:fillRect/>
          </a:stretch>
        </p:blipFill>
        <p:spPr>
          <a:xfrm>
            <a:off x="279400" y="3276600"/>
            <a:ext cx="84836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6"/>
                                        </p:tgtEl>
                                        <p:attrNameLst>
                                          <p:attrName>ppt_x</p:attrName>
                                        </p:attrNameLst>
                                      </p:cBhvr>
                                      <p:tavLst>
                                        <p:tav tm="0">
                                          <p:val>
                                            <p:strVal val="ppt_x"/>
                                          </p:val>
                                        </p:tav>
                                        <p:tav tm="100000">
                                          <p:val>
                                            <p:strVal val="ppt_x-.2"/>
                                          </p:val>
                                        </p:tav>
                                      </p:tavLst>
                                    </p:anim>
                                    <p:anim calcmode="lin" valueType="num">
                                      <p:cBhvr>
                                        <p:cTn id="14" dur="1000"/>
                                        <p:tgtEl>
                                          <p:spTgt spid="6"/>
                                        </p:tgtEl>
                                        <p:attrNameLst>
                                          <p:attrName>ppt_y</p:attrName>
                                        </p:attrNameLst>
                                      </p:cBhvr>
                                      <p:tavLst>
                                        <p:tav tm="0">
                                          <p:val>
                                            <p:strVal val="ppt_y"/>
                                          </p:val>
                                        </p:tav>
                                        <p:tav tm="100000">
                                          <p:val>
                                            <p:strVal val="ppt_y"/>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ite_500989.jpg"/>
          <p:cNvPicPr>
            <a:picLocks noChangeAspect="1"/>
          </p:cNvPicPr>
          <p:nvPr/>
        </p:nvPicPr>
        <p:blipFill>
          <a:blip r:embed="rId2"/>
          <a:srcRect r="56000" b="48319"/>
          <a:stretch>
            <a:fillRect/>
          </a:stretch>
        </p:blipFill>
        <p:spPr>
          <a:xfrm>
            <a:off x="304800" y="228600"/>
            <a:ext cx="8534400" cy="6324600"/>
          </a:xfrm>
          <a:prstGeom prst="rect">
            <a:avLst/>
          </a:prstGeom>
        </p:spPr>
      </p:pic>
      <p:sp>
        <p:nvSpPr>
          <p:cNvPr id="4" name="TextBox 3"/>
          <p:cNvSpPr txBox="1"/>
          <p:nvPr/>
        </p:nvSpPr>
        <p:spPr>
          <a:xfrm>
            <a:off x="381000" y="5562600"/>
            <a:ext cx="8001000" cy="923330"/>
          </a:xfrm>
          <a:prstGeom prst="rect">
            <a:avLst/>
          </a:prstGeom>
          <a:noFill/>
        </p:spPr>
        <p:txBody>
          <a:bodyPr wrap="square" rtlCol="0">
            <a:spAutoFit/>
          </a:bodyPr>
          <a:lstStyle/>
          <a:p>
            <a:pPr algn="ctr"/>
            <a:r>
              <a:rPr lang="bn-BD" sz="5400"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সাধ্যি কি চিল পায় নাগাল।</a:t>
            </a:r>
            <a:endParaRPr lang="en-US" sz="54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pic>
        <p:nvPicPr>
          <p:cNvPr id="6" name="Picture 5" descr="kite.png"/>
          <p:cNvPicPr>
            <a:picLocks noChangeAspect="1"/>
          </p:cNvPicPr>
          <p:nvPr/>
        </p:nvPicPr>
        <p:blipFill>
          <a:blip r:embed="rId3" cstate="print"/>
          <a:stretch>
            <a:fillRect/>
          </a:stretch>
        </p:blipFill>
        <p:spPr>
          <a:xfrm rot="20832608">
            <a:off x="-2153905" y="4684550"/>
            <a:ext cx="1958911" cy="1981200"/>
          </a:xfrm>
          <a:prstGeom prst="rect">
            <a:avLst/>
          </a:prstGeom>
        </p:spPr>
      </p:pic>
      <p:pic>
        <p:nvPicPr>
          <p:cNvPr id="7" name="Picture 6" descr="36806214_76e6134d5e.png"/>
          <p:cNvPicPr>
            <a:picLocks noChangeAspect="1"/>
          </p:cNvPicPr>
          <p:nvPr/>
        </p:nvPicPr>
        <p:blipFill>
          <a:blip r:embed="rId4" cstate="print"/>
          <a:stretch>
            <a:fillRect/>
          </a:stretch>
        </p:blipFill>
        <p:spPr>
          <a:xfrm rot="18817218">
            <a:off x="4822083" y="1820496"/>
            <a:ext cx="997460" cy="907689"/>
          </a:xfrm>
          <a:prstGeom prst="rect">
            <a:avLst/>
          </a:prstGeom>
          <a:scene3d>
            <a:camera prst="isometricBottomDown"/>
            <a:lightRig rig="threePt" dir="t"/>
          </a:scene3d>
        </p:spPr>
      </p:pic>
      <p:pic>
        <p:nvPicPr>
          <p:cNvPr id="8" name="Picture 7" descr="kite llll.png"/>
          <p:cNvPicPr>
            <a:picLocks noChangeAspect="1"/>
          </p:cNvPicPr>
          <p:nvPr/>
        </p:nvPicPr>
        <p:blipFill>
          <a:blip r:embed="rId5"/>
          <a:stretch>
            <a:fillRect/>
          </a:stretch>
        </p:blipFill>
        <p:spPr>
          <a:xfrm>
            <a:off x="7010400" y="1524000"/>
            <a:ext cx="1219199" cy="1069412"/>
          </a:xfrm>
          <a:prstGeom prst="rect">
            <a:avLst/>
          </a:prstGeom>
          <a:scene3d>
            <a:camera prst="isometricRightUp"/>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path" presetSubtype="0" fill="hold" nodeType="withEffect">
                                  <p:stCondLst>
                                    <p:cond delay="0"/>
                                  </p:stCondLst>
                                  <p:childTnLst>
                                    <p:animMotion origin="layout" path="M 0 0  C 0.023 0.00133  0.042 0.01199  0.052 0.02797  L 0.075 0.06527  C 0.08 0.07327  0.088 0.07726  0.098 0.07726  C 0.112 0.07726  0.124 0.0666  0.125 0.05062  C 0.124 0.0373  0.112 0.02531  0.098 0.02531  C 0.088 0.02531  0.08 0.03064  0.075 0.0373  L 0.052 0.0746  C 0.042 0.09058  0.023 0.10124  0 0.10257  C -0.023 0.10124  -0.042 0.09058  -0.052 0.0746  L -0.075 0.0373  C -0.08 0.03064  -0.088 0.02531  -0.098 0.02531  C -0.112 0.02531  -0.124 0.0373  -0.125 0.05062  C -0.124 0.0666  -0.112 0.07726  -0.098 0.07726  C -0.088 0.07726  -0.08 0.07327  -0.075 0.06527  L -0.052 0.02797  C -0.042 0.01199  -0.023 0.00133  0 0  Z" pathEditMode="relative" ptsTypes="">
                                      <p:cBhvr>
                                        <p:cTn id="6" dur="2000" fill="hold"/>
                                        <p:tgtEl>
                                          <p:spTgt spid="7"/>
                                        </p:tgtEl>
                                        <p:attrNameLst>
                                          <p:attrName>ppt_x</p:attrName>
                                          <p:attrName>ppt_y</p:attrName>
                                        </p:attrNameLst>
                                      </p:cBhvr>
                                    </p:animMotion>
                                  </p:childTnLst>
                                </p:cTn>
                              </p:par>
                              <p:par>
                                <p:cTn id="7" presetID="24" presetClass="path" presetSubtype="0" fill="hold" nodeType="withEffect">
                                  <p:stCondLst>
                                    <p:cond delay="0"/>
                                  </p:stCondLst>
                                  <p:childTnLst>
                                    <p:animMotion origin="layout" path="M 0 0  C 0.023 0.00133  0.042 0.01199  0.052 0.02797  L 0.075 0.06527  C 0.08 0.07327  0.088 0.07726  0.098 0.07726  C 0.112 0.07726  0.124 0.0666  0.125 0.05062  C 0.124 0.0373  0.112 0.02531  0.098 0.02531  C 0.088 0.02531  0.08 0.03064  0.075 0.0373  L 0.052 0.0746  C 0.042 0.09058  0.023 0.10124  0 0.10257  C -0.023 0.10124  -0.042 0.09058  -0.052 0.0746  L -0.075 0.0373  C -0.08 0.03064  -0.088 0.02531  -0.098 0.02531  C -0.112 0.02531  -0.124 0.0373  -0.125 0.05062  C -0.124 0.0666  -0.112 0.07726  -0.098 0.07726  C -0.088 0.07726  -0.08 0.07327  -0.075 0.06527  L -0.052 0.02797  C -0.042 0.01199  -0.023 0.00133  0 0  Z" pathEditMode="relative" ptsTypes="">
                                      <p:cBhvr>
                                        <p:cTn id="8" dur="2000" fill="hold"/>
                                        <p:tgtEl>
                                          <p:spTgt spid="8"/>
                                        </p:tgtEl>
                                        <p:attrNameLst>
                                          <p:attrName>ppt_x</p:attrName>
                                          <p:attrName>ppt_y</p:attrName>
                                        </p:attrNameLst>
                                      </p:cBhvr>
                                    </p:animMotion>
                                  </p:childTnLst>
                                </p:cTn>
                              </p:par>
                              <p:par>
                                <p:cTn id="9" presetID="0" presetClass="path" presetSubtype="0" fill="hold" nodeType="withEffect">
                                  <p:stCondLst>
                                    <p:cond delay="0"/>
                                  </p:stCondLst>
                                  <p:childTnLst>
                                    <p:animMotion origin="layout" path="M -2.22222E-6 4.45087E-6 L 0.49167 -0.34405 " pathEditMode="relative" ptsTypes="AA">
                                      <p:cBhvr>
                                        <p:cTn id="10" dur="2000" fill="hold"/>
                                        <p:tgtEl>
                                          <p:spTgt spid="6"/>
                                        </p:tgtEl>
                                        <p:attrNameLst>
                                          <p:attrName>ppt_x</p:attrName>
                                          <p:attrName>ppt_y</p:attrName>
                                        </p:attrNameLst>
                                      </p:cBhvr>
                                    </p:animMotion>
                                  </p:childTnLst>
                                </p:cTn>
                              </p:par>
                            </p:childTnLst>
                          </p:cTn>
                        </p:par>
                        <p:par>
                          <p:cTn id="11" fill="hold">
                            <p:stCondLst>
                              <p:cond delay="2000"/>
                            </p:stCondLst>
                            <p:childTnLst>
                              <p:par>
                                <p:cTn id="12" presetID="0" presetClass="path" presetSubtype="0" fill="hold" nodeType="afterEffect">
                                  <p:stCondLst>
                                    <p:cond delay="0"/>
                                  </p:stCondLst>
                                  <p:childTnLst>
                                    <p:animMotion origin="layout" path="M 0 0 L 0.26667 -0.27746 " pathEditMode="relative" ptsTypes="AA">
                                      <p:cBhvr>
                                        <p:cTn id="13" dur="2000" fill="hold"/>
                                        <p:tgtEl>
                                          <p:spTgt spid="7"/>
                                        </p:tgtEl>
                                        <p:attrNameLst>
                                          <p:attrName>ppt_x</p:attrName>
                                          <p:attrName>ppt_y</p:attrName>
                                        </p:attrNameLst>
                                      </p:cBhvr>
                                    </p:animMotion>
                                  </p:childTnLst>
                                </p:cTn>
                              </p:par>
                              <p:par>
                                <p:cTn id="14" presetID="0" presetClass="path" presetSubtype="0" fill="hold" nodeType="withEffect">
                                  <p:stCondLst>
                                    <p:cond delay="0"/>
                                  </p:stCondLst>
                                  <p:childTnLst>
                                    <p:animMotion origin="layout" path="M 0 0 L 0.26667 -0.27746 " pathEditMode="relative" ptsTypes="AA">
                                      <p:cBhvr>
                                        <p:cTn id="15" dur="2000" fill="hold"/>
                                        <p:tgtEl>
                                          <p:spTgt spid="8"/>
                                        </p:tgtEl>
                                        <p:attrNameLst>
                                          <p:attrName>ppt_x</p:attrName>
                                          <p:attrName>ppt_y</p:attrName>
                                        </p:attrNameLst>
                                      </p:cBhvr>
                                    </p:animMotion>
                                  </p:childTnLst>
                                </p:cTn>
                              </p:par>
                            </p:childTnLst>
                          </p:cTn>
                        </p:par>
                        <p:par>
                          <p:cTn id="16" fill="hold">
                            <p:stCondLst>
                              <p:cond delay="4000"/>
                            </p:stCondLst>
                            <p:childTnLst>
                              <p:par>
                                <p:cTn id="17" presetID="29"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te_500989.jpg"/>
          <p:cNvPicPr>
            <a:picLocks noChangeAspect="1"/>
          </p:cNvPicPr>
          <p:nvPr/>
        </p:nvPicPr>
        <p:blipFill>
          <a:blip r:embed="rId2"/>
          <a:srcRect r="56000" b="48319"/>
          <a:stretch>
            <a:fillRect/>
          </a:stretch>
        </p:blipFill>
        <p:spPr>
          <a:xfrm>
            <a:off x="228600" y="228600"/>
            <a:ext cx="8534400" cy="6324600"/>
          </a:xfrm>
          <a:prstGeom prst="rect">
            <a:avLst/>
          </a:prstGeom>
        </p:spPr>
      </p:pic>
      <p:pic>
        <p:nvPicPr>
          <p:cNvPr id="4" name="Picture 3" descr="black.png"/>
          <p:cNvPicPr>
            <a:picLocks noChangeAspect="1"/>
          </p:cNvPicPr>
          <p:nvPr/>
        </p:nvPicPr>
        <p:blipFill>
          <a:blip r:embed="rId3"/>
          <a:stretch>
            <a:fillRect/>
          </a:stretch>
        </p:blipFill>
        <p:spPr>
          <a:xfrm rot="292512">
            <a:off x="1982657" y="2121556"/>
            <a:ext cx="1590476" cy="1895238"/>
          </a:xfrm>
          <a:prstGeom prst="rect">
            <a:avLst/>
          </a:prstGeom>
        </p:spPr>
      </p:pic>
      <p:pic>
        <p:nvPicPr>
          <p:cNvPr id="5" name="Picture 4" descr="green.png"/>
          <p:cNvPicPr>
            <a:picLocks noChangeAspect="1"/>
          </p:cNvPicPr>
          <p:nvPr/>
        </p:nvPicPr>
        <p:blipFill>
          <a:blip r:embed="rId4"/>
          <a:stretch>
            <a:fillRect/>
          </a:stretch>
        </p:blipFill>
        <p:spPr>
          <a:xfrm rot="492397">
            <a:off x="6604125" y="2313611"/>
            <a:ext cx="1590476" cy="1895238"/>
          </a:xfrm>
          <a:prstGeom prst="rect">
            <a:avLst/>
          </a:prstGeom>
        </p:spPr>
      </p:pic>
      <p:pic>
        <p:nvPicPr>
          <p:cNvPr id="6" name="Picture 5" descr="red.png"/>
          <p:cNvPicPr>
            <a:picLocks noChangeAspect="1"/>
          </p:cNvPicPr>
          <p:nvPr/>
        </p:nvPicPr>
        <p:blipFill>
          <a:blip r:embed="rId5"/>
          <a:stretch>
            <a:fillRect/>
          </a:stretch>
        </p:blipFill>
        <p:spPr>
          <a:xfrm rot="21242813">
            <a:off x="3284298" y="2196717"/>
            <a:ext cx="1304762" cy="1685714"/>
          </a:xfrm>
          <a:prstGeom prst="rect">
            <a:avLst/>
          </a:prstGeom>
        </p:spPr>
      </p:pic>
      <p:pic>
        <p:nvPicPr>
          <p:cNvPr id="7" name="Picture 6" descr="ora.png"/>
          <p:cNvPicPr>
            <a:picLocks noChangeAspect="1"/>
          </p:cNvPicPr>
          <p:nvPr/>
        </p:nvPicPr>
        <p:blipFill>
          <a:blip r:embed="rId6"/>
          <a:stretch>
            <a:fillRect/>
          </a:stretch>
        </p:blipFill>
        <p:spPr>
          <a:xfrm rot="663298">
            <a:off x="5500950" y="2268503"/>
            <a:ext cx="1590476" cy="1895238"/>
          </a:xfrm>
          <a:prstGeom prst="rect">
            <a:avLst/>
          </a:prstGeom>
        </p:spPr>
      </p:pic>
      <p:sp>
        <p:nvSpPr>
          <p:cNvPr id="8" name="TextBox 7"/>
          <p:cNvSpPr txBox="1"/>
          <p:nvPr/>
        </p:nvSpPr>
        <p:spPr>
          <a:xfrm>
            <a:off x="381000" y="5562600"/>
            <a:ext cx="8001000" cy="923330"/>
          </a:xfrm>
          <a:prstGeom prst="rect">
            <a:avLst/>
          </a:prstGeom>
          <a:noFill/>
        </p:spPr>
        <p:txBody>
          <a:bodyPr wrap="square" rtlCol="0">
            <a:spAutoFit/>
          </a:bodyPr>
          <a:lstStyle/>
          <a:p>
            <a:pPr algn="ctr"/>
            <a:r>
              <a:rPr lang="bn-BD" sz="5400"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প্যাঁচ লেগে ঘুড়ি কেটে পালায়</a:t>
            </a:r>
            <a:endParaRPr lang="en-US" sz="54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609600" y="4724400"/>
            <a:ext cx="8001000" cy="923330"/>
          </a:xfrm>
          <a:prstGeom prst="rect">
            <a:avLst/>
          </a:prstGeom>
          <a:noFill/>
        </p:spPr>
        <p:txBody>
          <a:bodyPr wrap="square" rtlCol="0">
            <a:spAutoFit/>
          </a:bodyPr>
          <a:lstStyle/>
          <a:p>
            <a:pPr algn="ctr"/>
            <a:r>
              <a:rPr lang="bn-BD" sz="5400"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আকাশের কোথা কোন কোনায়</a:t>
            </a:r>
            <a:endParaRPr lang="en-US" sz="54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path" presetSubtype="0" repeatCount="indefinite" fill="hold" nodeType="withEffect">
                                  <p:stCondLst>
                                    <p:cond delay="0"/>
                                  </p:stCondLst>
                                  <p:endCondLst>
                                    <p:cond evt="onNext" delay="0">
                                      <p:tgtEl>
                                        <p:sldTgt/>
                                      </p:tgtEl>
                                    </p:cond>
                                  </p:endCondLst>
                                  <p:childTnLst>
                                    <p:animMotion origin="layout" path="M 0 0  C 0.008 0.01066  0.017 0.02131  0.021 0.03463  C 0.025 0.04929  0.027 0.0666  0.029 0.08392  C 0.031 0.10124  0.029 0.11589  0.027 0.13188  C 0.025 0.14653  0.022 0.16252  0.015 0.17584  C 0.009 0.18916  -0.001 0.19981  -0.012 0.20781  C -0.022 0.2158  -0.034 0.22113  -0.046 0.22379  C -0.058 0.22646  -0.07 0.22646  -0.081 0.22379  C -0.093 0.22113  -0.104 0.21447  -0.113 0.20381  C -0.122 0.19449  -0.13 0.1825  -0.134 0.16784  C -0.139 0.15452  -0.141 0.13587  -0.141 0.12122  C -0.142 0.10657  -0.141 0.08925  -0.136 0.0746  C -0.131 0.06128  -0.122 0.05062  -0.11 0.04529  C -0.098 0.0413  -0.086 0.04662  -0.078 0.05595  C -0.071 0.06527  -0.066 0.07993  -0.065 0.09724  C -0.065 0.11456  -0.066 0.13055  -0.071 0.14387  C -0.076 0.15719  -0.075 0.15985  -0.095 0.17717  C -0.113 0.19582  -0.131 0.19049  -0.142 0.19182  C -0.153 0.19182  -0.162 0.18649  -0.173 0.18117  C -0.185 0.17451  -0.195 0.16252  -0.202 0.15186  C -0.209 0.1412  -0.212 0.12788  -0.216 0.10657  C -0.219 0.08525  -0.219 0.0746  -0.219 0.05861  C -0.219 0.04263  -0.219 0.02664  -0.219 0.01066  E" pathEditMode="relative" ptsTypes="">
                                      <p:cBhvr>
                                        <p:cTn id="6" dur="2000" fill="hold"/>
                                        <p:tgtEl>
                                          <p:spTgt spid="6"/>
                                        </p:tgtEl>
                                        <p:attrNameLst>
                                          <p:attrName>ppt_x</p:attrName>
                                          <p:attrName>ppt_y</p:attrName>
                                        </p:attrNameLst>
                                      </p:cBhvr>
                                    </p:animMotion>
                                  </p:childTnLst>
                                </p:cTn>
                              </p:par>
                              <p:par>
                                <p:cTn id="7" presetID="61" presetClass="path" presetSubtype="0" repeatCount="indefinite" fill="hold" nodeType="withEffect">
                                  <p:stCondLst>
                                    <p:cond delay="0"/>
                                  </p:stCondLst>
                                  <p:endCondLst>
                                    <p:cond evt="onNext" delay="0">
                                      <p:tgtEl>
                                        <p:sldTgt/>
                                      </p:tgtEl>
                                    </p:cond>
                                  </p:endCondLst>
                                  <p:childTnLst>
                                    <p:animMotion origin="layout" path="M 0 0  C -0.008 0.01066  -0.017 0.02131  -0.021 0.03463  C -0.025 0.04929  -0.027 0.0666  -0.029 0.08392  C -0.031 0.10124  -0.029 0.11589  -0.027 0.13188  C -0.025 0.14653  -0.022 0.16252  -0.015 0.17584  C -0.009 0.18916  0.001 0.19981  0.012 0.20781  C 0.022 0.2158  0.034 0.22113  0.046 0.22379  C 0.058 0.22646  0.07 0.22646  0.081 0.22379  C 0.093 0.22113  0.104 0.21447  0.113 0.20381  C 0.122 0.19449  0.13 0.1825  0.134 0.16784  C 0.139 0.15452  0.141 0.13587  0.141 0.12122  C 0.142 0.10657  0.141 0.08925  0.136 0.0746  C 0.131 0.06128  0.122 0.05062  0.11 0.04529  C 0.098 0.0413  0.086 0.04662  0.078 0.05595  C 0.071 0.06527  0.066 0.07993  0.065 0.09724  C 0.065 0.11456  0.066 0.13055  0.071 0.14387  C 0.076 0.15719  0.075 0.15985  0.095 0.17717  C 0.113 0.19582  0.131 0.19049  0.142 0.19182  C 0.153 0.19182  0.162 0.18649  0.173 0.18117  C 0.185 0.17451  0.195 0.16252  0.202 0.15186  C 0.209 0.1412  0.212 0.12788  0.216 0.10657  C 0.219 0.08525  0.219 0.0746  0.219 0.05861  C 0.219 0.04263  0.219 0.02664  0.219 0.01066  E" pathEditMode="relative" ptsTypes="">
                                      <p:cBhvr>
                                        <p:cTn id="8" dur="2000" fill="hold"/>
                                        <p:tgtEl>
                                          <p:spTgt spid="4"/>
                                        </p:tgtEl>
                                        <p:attrNameLst>
                                          <p:attrName>ppt_x</p:attrName>
                                          <p:attrName>ppt_y</p:attrName>
                                        </p:attrNameLst>
                                      </p:cBhvr>
                                    </p:animMotion>
                                  </p:childTnLst>
                                </p:cTn>
                              </p:par>
                              <p:par>
                                <p:cTn id="9" presetID="48" presetClass="path" presetSubtype="0" repeatCount="indefinite" fill="hold" nodeType="withEffect">
                                  <p:stCondLst>
                                    <p:cond delay="0"/>
                                  </p:stCondLst>
                                  <p:endCondLst>
                                    <p:cond evt="onNext" delay="0">
                                      <p:tgtEl>
                                        <p:sldTgt/>
                                      </p:tgtEl>
                                    </p:cond>
                                  </p:endCondLst>
                                  <p:childTnLst>
                                    <p:animMotion origin="layout" path="M 0.05208 -0.05805 C 0.06007 -0.04741 0.06909 -0.03678 0.07309 -0.02336 C 0.07708 -0.00879 0.07916 0.00855 0.08107 0.0259 C 0.08316 0.04324 0.08107 0.05781 0.07916 0.07377 C 0.07708 0.08857 0.07413 0.10453 0.06701 0.11771 C 0.06111 0.13112 0.05104 0.14176 0.0401 0.14986 C 0.03003 0.15772 0.01805 0.16304 0.00607 0.16582 C -0.00591 0.16836 -0.01788 0.16836 -0.029 0.16582 C -0.04098 0.16304 -0.05191 0.15633 -0.06094 0.14569 C -0.06997 0.13644 -0.07795 0.12442 -0.08195 0.10985 C -0.08698 0.09643 -0.08889 0.07793 -0.08889 0.06313 C -0.08993 0.04856 -0.08889 0.03122 -0.08386 0.01665 C -0.079 0.00323 -0.06997 -0.0074 -0.05799 -0.01272 C -0.04584 -0.01665 -0.03386 -0.01134 -0.02587 -0.00209 C -0.01893 0.00717 -0.01389 0.02197 -0.01285 0.03908 C -0.01285 0.05643 -0.01389 0.07238 -0.01893 0.0858 C -0.02396 0.09921 -0.02292 0.10175 -0.04288 0.1191 C -0.06094 0.13783 -0.079 0.13251 -0.08993 0.13367 C -0.10087 0.13367 -0.1099 0.12835 -0.12084 0.12303 C -0.13299 0.11656 -0.14288 0.10453 -0.15 0.09389 C -0.15695 0.08325 -0.1599 0.06984 -0.16389 0.04856 C -0.16684 0.02729 -0.16684 0.01665 -0.16684 0.00046 C -0.16684 -0.0155 -0.16684 -0.03146 -0.16684 -0.04741 " pathEditMode="relative" rAng="0" ptsTypes="fffffffffffffffffffffff">
                                      <p:cBhvr>
                                        <p:cTn id="10" dur="2000" fill="hold"/>
                                        <p:tgtEl>
                                          <p:spTgt spid="5"/>
                                        </p:tgtEl>
                                        <p:attrNameLst>
                                          <p:attrName>ppt_x</p:attrName>
                                          <p:attrName>ppt_y</p:attrName>
                                        </p:attrNameLst>
                                      </p:cBhvr>
                                      <p:rCtr x="-94" y="113"/>
                                    </p:animMotion>
                                  </p:childTnLst>
                                </p:cTn>
                              </p:par>
                              <p:par>
                                <p:cTn id="11" presetID="61" presetClass="path" presetSubtype="0" repeatCount="indefinite" fill="hold" nodeType="withEffect">
                                  <p:stCondLst>
                                    <p:cond delay="0"/>
                                  </p:stCondLst>
                                  <p:endCondLst>
                                    <p:cond evt="onNext" delay="0">
                                      <p:tgtEl>
                                        <p:sldTgt/>
                                      </p:tgtEl>
                                    </p:cond>
                                  </p:endCondLst>
                                  <p:childTnLst>
                                    <p:animMotion origin="layout" path="M 0 0  C -0.008 0.01066  -0.017 0.02131  -0.021 0.03463  C -0.025 0.04929  -0.027 0.0666  -0.029 0.08392  C -0.031 0.10124  -0.029 0.11589  -0.027 0.13188  C -0.025 0.14653  -0.022 0.16252  -0.015 0.17584  C -0.009 0.18916  0.001 0.19981  0.012 0.20781  C 0.022 0.2158  0.034 0.22113  0.046 0.22379  C 0.058 0.22646  0.07 0.22646  0.081 0.22379  C 0.093 0.22113  0.104 0.21447  0.113 0.20381  C 0.122 0.19449  0.13 0.1825  0.134 0.16784  C 0.139 0.15452  0.141 0.13587  0.141 0.12122  C 0.142 0.10657  0.141 0.08925  0.136 0.0746  C 0.131 0.06128  0.122 0.05062  0.11 0.04529  C 0.098 0.0413  0.086 0.04662  0.078 0.05595  C 0.071 0.06527  0.066 0.07993  0.065 0.09724  C 0.065 0.11456  0.066 0.13055  0.071 0.14387  C 0.076 0.15719  0.075 0.15985  0.095 0.17717  C 0.113 0.19582  0.131 0.19049  0.142 0.19182  C 0.153 0.19182  0.162 0.18649  0.173 0.18117  C 0.185 0.17451  0.195 0.16252  0.202 0.15186  C 0.209 0.1412  0.212 0.12788  0.216 0.10657  C 0.219 0.08525  0.219 0.0746  0.219 0.05861  C 0.219 0.04263  0.219 0.02664  0.219 0.01066  E" pathEditMode="relative" ptsTypes="">
                                      <p:cBhvr>
                                        <p:cTn id="12" dur="2000" fill="hold"/>
                                        <p:tgtEl>
                                          <p:spTgt spid="7"/>
                                        </p:tgtEl>
                                        <p:attrNameLst>
                                          <p:attrName>ppt_x</p:attrName>
                                          <p:attrName>ppt_y</p:attrName>
                                        </p:attrNameLst>
                                      </p:cBhvr>
                                    </p:animMotion>
                                  </p:childTnLst>
                                </p:cTn>
                              </p:par>
                            </p:childTnLst>
                          </p:cTn>
                        </p:par>
                        <p:par>
                          <p:cTn id="13" fill="hold">
                            <p:stCondLst>
                              <p:cond delay="2000"/>
                            </p:stCondLst>
                            <p:childTnLst>
                              <p:par>
                                <p:cTn id="14" presetID="9" presetClass="entr" presetSubtype="0" fill="hold" grpId="0" nodeType="afterEffect">
                                  <p:stCondLst>
                                    <p:cond delay="0"/>
                                  </p:stCondLst>
                                  <p:iterate type="lt">
                                    <p:tmPct val="0"/>
                                  </p:iterate>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2500"/>
                            </p:stCondLst>
                            <p:childTnLst>
                              <p:par>
                                <p:cTn id="18" presetID="20" presetClass="emph" presetSubtype="0" fill="hold" grpId="1" nodeType="afterEffect">
                                  <p:stCondLst>
                                    <p:cond delay="0"/>
                                  </p:stCondLst>
                                  <p:iterate type="lt">
                                    <p:tmPct val="10000"/>
                                  </p:iterate>
                                  <p:childTnLst>
                                    <p:set>
                                      <p:cBhvr override="childStyle">
                                        <p:cTn id="19" dur="500" autoRev="1" fill="hold"/>
                                        <p:tgtEl>
                                          <p:spTgt spid="8"/>
                                        </p:tgtEl>
                                        <p:attrNameLst>
                                          <p:attrName>style.color</p:attrName>
                                        </p:attrNameLst>
                                      </p:cBhvr>
                                      <p:to>
                                        <p:clrVal>
                                          <a:schemeClr val="accent2"/>
                                        </p:clrVal>
                                      </p:to>
                                    </p:set>
                                    <p:set>
                                      <p:cBhvr>
                                        <p:cTn id="20" dur="500" autoRev="1" fill="hold"/>
                                        <p:tgtEl>
                                          <p:spTgt spid="8"/>
                                        </p:tgtEl>
                                        <p:attrNameLst>
                                          <p:attrName>fillcolor</p:attrName>
                                        </p:attrNameLst>
                                      </p:cBhvr>
                                      <p:to>
                                        <p:clrVal>
                                          <a:schemeClr val="accent2"/>
                                        </p:clrVal>
                                      </p:to>
                                    </p:set>
                                    <p:set>
                                      <p:cBhvr>
                                        <p:cTn id="21" dur="500" autoRev="1" fill="hold"/>
                                        <p:tgtEl>
                                          <p:spTgt spid="8"/>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iterate type="lt">
                                    <p:tmAbs val="0"/>
                                  </p:iterate>
                                  <p:childTnLst>
                                    <p:set>
                                      <p:cBhvr>
                                        <p:cTn id="25" dur="1" fill="hold">
                                          <p:stCondLst>
                                            <p:cond delay="0"/>
                                          </p:stCondLst>
                                        </p:cTn>
                                        <p:tgtEl>
                                          <p:spTgt spid="8"/>
                                        </p:tgtEl>
                                        <p:attrNameLst>
                                          <p:attrName>style.visibility</p:attrName>
                                        </p:attrNameLst>
                                      </p:cBhvr>
                                      <p:to>
                                        <p:strVal val="hidden"/>
                                      </p:to>
                                    </p:set>
                                  </p:childTnLst>
                                </p:cTn>
                              </p:par>
                            </p:childTnLst>
                          </p:cTn>
                        </p:par>
                        <p:par>
                          <p:cTn id="26" fill="hold">
                            <p:stCondLst>
                              <p:cond delay="0"/>
                            </p:stCondLst>
                            <p:childTnLst>
                              <p:par>
                                <p:cTn id="27" presetID="0" presetClass="path" presetSubtype="0" accel="50000" decel="50000" fill="hold" nodeType="afterEffect">
                                  <p:stCondLst>
                                    <p:cond delay="0"/>
                                  </p:stCondLst>
                                  <p:childTnLst>
                                    <p:animMotion origin="layout" path="M 4.44444E-6 3.03423E-6 L -0.60556 -0.48728 " pathEditMode="relative" rAng="0" ptsTypes="AA">
                                      <p:cBhvr>
                                        <p:cTn id="28" dur="2000" fill="hold"/>
                                        <p:tgtEl>
                                          <p:spTgt spid="6"/>
                                        </p:tgtEl>
                                        <p:attrNameLst>
                                          <p:attrName>ppt_x</p:attrName>
                                          <p:attrName>ppt_y</p:attrName>
                                        </p:attrNameLst>
                                      </p:cBhvr>
                                      <p:rCtr x="-303" y="-244"/>
                                    </p:animMotion>
                                  </p:childTnLst>
                                </p:cTn>
                              </p:par>
                              <p:par>
                                <p:cTn id="29" presetID="0" presetClass="path" presetSubtype="0" accel="50000" decel="50000" fill="hold" nodeType="withEffect">
                                  <p:stCondLst>
                                    <p:cond delay="0"/>
                                  </p:stCondLst>
                                  <p:childTnLst>
                                    <p:animMotion origin="layout" path="M -3.88889E-6 6.38298E-7 L 0.76667 -0.49954 " pathEditMode="relative" ptsTypes="AA">
                                      <p:cBhvr>
                                        <p:cTn id="30" dur="2000" fill="hold"/>
                                        <p:tgtEl>
                                          <p:spTgt spid="4"/>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1.66667E-6 1.66512E-7 L 0.49167 -0.25532 " pathEditMode="relative" ptsTypes="AA">
                                      <p:cBhvr>
                                        <p:cTn id="32" dur="2000" fill="hold"/>
                                        <p:tgtEl>
                                          <p:spTgt spid="7"/>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1.94444E-6 4.81961E-6 L -0.63333 -0.52174 " pathEditMode="relative" ptsTypes="AA">
                                      <p:cBhvr>
                                        <p:cTn id="34" dur="2000" fill="hold"/>
                                        <p:tgtEl>
                                          <p:spTgt spid="5"/>
                                        </p:tgtEl>
                                        <p:attrNameLst>
                                          <p:attrName>ppt_x</p:attrName>
                                          <p:attrName>ppt_y</p:attrName>
                                        </p:attrNameLst>
                                      </p:cBhvr>
                                    </p:animMotion>
                                  </p:childTnLst>
                                </p:cTn>
                              </p:par>
                            </p:childTnLst>
                          </p:cTn>
                        </p:par>
                        <p:par>
                          <p:cTn id="35" fill="hold">
                            <p:stCondLst>
                              <p:cond delay="2000"/>
                            </p:stCondLst>
                            <p:childTnLst>
                              <p:par>
                                <p:cTn id="36" presetID="9" presetClass="entr" presetSubtype="0" fill="hold" grpId="0" nodeType="afterEffect">
                                  <p:stCondLst>
                                    <p:cond delay="0"/>
                                  </p:stCondLst>
                                  <p:iterate type="lt">
                                    <p:tmPct val="0"/>
                                  </p:iterate>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par>
                          <p:cTn id="39" fill="hold">
                            <p:stCondLst>
                              <p:cond delay="2500"/>
                            </p:stCondLst>
                            <p:childTnLst>
                              <p:par>
                                <p:cTn id="40" presetID="20" presetClass="emph" presetSubtype="0" fill="hold" grpId="1" nodeType="afterEffect">
                                  <p:stCondLst>
                                    <p:cond delay="0"/>
                                  </p:stCondLst>
                                  <p:iterate type="lt">
                                    <p:tmPct val="10000"/>
                                  </p:iterate>
                                  <p:childTnLst>
                                    <p:set>
                                      <p:cBhvr override="childStyle">
                                        <p:cTn id="41" dur="500" autoRev="1" fill="hold"/>
                                        <p:tgtEl>
                                          <p:spTgt spid="9"/>
                                        </p:tgtEl>
                                        <p:attrNameLst>
                                          <p:attrName>style.color</p:attrName>
                                        </p:attrNameLst>
                                      </p:cBhvr>
                                      <p:to>
                                        <p:clrVal>
                                          <a:schemeClr val="accent2"/>
                                        </p:clrVal>
                                      </p:to>
                                    </p:set>
                                    <p:set>
                                      <p:cBhvr>
                                        <p:cTn id="42" dur="500" autoRev="1" fill="hold"/>
                                        <p:tgtEl>
                                          <p:spTgt spid="9"/>
                                        </p:tgtEl>
                                        <p:attrNameLst>
                                          <p:attrName>fillcolor</p:attrName>
                                        </p:attrNameLst>
                                      </p:cBhvr>
                                      <p:to>
                                        <p:clrVal>
                                          <a:schemeClr val="accent2"/>
                                        </p:clrVal>
                                      </p:to>
                                    </p:set>
                                    <p:set>
                                      <p:cBhvr>
                                        <p:cTn id="43" dur="500" autoRev="1"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603</Words>
  <Application>Microsoft Office PowerPoint</Application>
  <PresentationFormat>On-screen Show (4:3)</PresentationFormat>
  <Paragraphs>103</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স্বাগতম </vt:lpstr>
      <vt:lpstr>পরিচিতি</vt:lpstr>
      <vt:lpstr> আজকের পাঠ</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131</cp:revision>
  <dcterms:created xsi:type="dcterms:W3CDTF">2006-08-16T00:00:00Z</dcterms:created>
  <dcterms:modified xsi:type="dcterms:W3CDTF">2013-09-22T06:00:32Z</dcterms:modified>
</cp:coreProperties>
</file>